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3"/>
  </p:notesMasterIdLst>
  <p:sldIdLst>
    <p:sldId id="257" r:id="rId3"/>
    <p:sldId id="265" r:id="rId4"/>
    <p:sldId id="258" r:id="rId5"/>
    <p:sldId id="259" r:id="rId6"/>
    <p:sldId id="260" r:id="rId7"/>
    <p:sldId id="263" r:id="rId8"/>
    <p:sldId id="261" r:id="rId9"/>
    <p:sldId id="262" r:id="rId10"/>
    <p:sldId id="256" r:id="rId11"/>
    <p:sldId id="264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09912-29D6-4DCB-9804-CB3D4F8CF5D7}" type="datetimeFigureOut">
              <a:rPr lang="en-AU" smtClean="0"/>
              <a:t>16/02/2017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E8F3B-6F2E-4809-8160-B318759B2388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62071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E8F3B-6F2E-4809-8160-B318759B2388}" type="slidenum">
              <a:rPr lang="en-AU" smtClean="0"/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48476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377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806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259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860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414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963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906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451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421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028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146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159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EIH7w0jx8NE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b="1" dirty="0" smtClean="0"/>
              <a:t>AUSTRALIA</a:t>
            </a:r>
            <a:endParaRPr lang="en-AU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b="1" dirty="0" smtClean="0">
                <a:solidFill>
                  <a:schemeClr val="tx1"/>
                </a:solidFill>
              </a:rPr>
              <a:t>Ania Walwicz</a:t>
            </a:r>
            <a:endParaRPr lang="en-A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1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0" t="29138" r="20325" b="14016"/>
          <a:stretch/>
        </p:blipFill>
        <p:spPr bwMode="auto">
          <a:xfrm>
            <a:off x="27028" y="375918"/>
            <a:ext cx="9116972" cy="548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212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5424" y="1676400"/>
            <a:ext cx="507402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latin typeface="Comic Sans MS" pitchFamily="66" charset="0"/>
              </a:rPr>
              <a:t>You big ugly. </a:t>
            </a:r>
          </a:p>
          <a:p>
            <a:r>
              <a:rPr lang="en-AU" dirty="0">
                <a:latin typeface="Comic Sans MS" pitchFamily="66" charset="0"/>
              </a:rPr>
              <a:t>You too empty. </a:t>
            </a:r>
          </a:p>
          <a:p>
            <a:r>
              <a:rPr lang="en-AU" dirty="0">
                <a:latin typeface="Comic Sans MS" pitchFamily="66" charset="0"/>
              </a:rPr>
              <a:t>You desert with your nothing nothing nothing.</a:t>
            </a:r>
          </a:p>
          <a:p>
            <a:r>
              <a:rPr lang="en-AU" dirty="0">
                <a:latin typeface="Comic Sans MS" pitchFamily="66" charset="0"/>
              </a:rPr>
              <a:t>You scorched suntanned. </a:t>
            </a:r>
          </a:p>
          <a:p>
            <a:r>
              <a:rPr lang="en-AU" dirty="0">
                <a:latin typeface="Comic Sans MS" pitchFamily="66" charset="0"/>
              </a:rPr>
              <a:t>Old too quickly. </a:t>
            </a:r>
          </a:p>
          <a:p>
            <a:r>
              <a:rPr lang="en-AU" dirty="0">
                <a:latin typeface="Comic Sans MS" pitchFamily="66" charset="0"/>
              </a:rPr>
              <a:t>Acres of suburbs watching the telly. </a:t>
            </a:r>
          </a:p>
          <a:p>
            <a:r>
              <a:rPr lang="en-AU" dirty="0">
                <a:latin typeface="Comic Sans MS" pitchFamily="66" charset="0"/>
              </a:rPr>
              <a:t>You bore me. </a:t>
            </a:r>
          </a:p>
          <a:p>
            <a:r>
              <a:rPr lang="en-AU" dirty="0">
                <a:latin typeface="Comic Sans MS" pitchFamily="66" charset="0"/>
              </a:rPr>
              <a:t>Freckle silly children. </a:t>
            </a:r>
          </a:p>
          <a:p>
            <a:r>
              <a:rPr lang="en-AU" dirty="0">
                <a:latin typeface="Comic Sans MS" pitchFamily="66" charset="0"/>
              </a:rPr>
              <a:t>You nothing much. </a:t>
            </a:r>
          </a:p>
          <a:p>
            <a:r>
              <a:rPr lang="en-AU" dirty="0">
                <a:latin typeface="Comic Sans MS" pitchFamily="66" charset="0"/>
              </a:rPr>
              <a:t>With your big sea. </a:t>
            </a:r>
          </a:p>
          <a:p>
            <a:r>
              <a:rPr lang="en-AU" dirty="0">
                <a:latin typeface="Comic Sans MS" pitchFamily="66" charset="0"/>
              </a:rPr>
              <a:t>Beach beach beach. 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119743" y="1322613"/>
            <a:ext cx="1828800" cy="685800"/>
          </a:xfrm>
          <a:prstGeom prst="wedgeRoundRectCallout">
            <a:avLst>
              <a:gd name="adj1" fmla="val 65493"/>
              <a:gd name="adj2" fmla="val 521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/>
              <a:t>The wide open spaces hold nothing for her</a:t>
            </a:r>
            <a:endParaRPr lang="en-AU" sz="1400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163286" y="2400300"/>
            <a:ext cx="1600200" cy="533400"/>
          </a:xfrm>
          <a:prstGeom prst="wedgeRoundRectCallout">
            <a:avLst>
              <a:gd name="adj1" fmla="val 65238"/>
              <a:gd name="adj2" fmla="val 1921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/>
              <a:t>The sun is dangerous </a:t>
            </a:r>
            <a:endParaRPr lang="en-AU" sz="1400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163286" y="3200400"/>
            <a:ext cx="1600200" cy="685800"/>
          </a:xfrm>
          <a:prstGeom prst="wedgeRoundRectCallout">
            <a:avLst>
              <a:gd name="adj1" fmla="val 74762"/>
              <a:gd name="adj2" fmla="val -3257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/>
              <a:t>Critique of large boring suburbs</a:t>
            </a:r>
            <a:endParaRPr lang="en-AU" sz="14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176893" y="4403271"/>
            <a:ext cx="1714500" cy="723900"/>
          </a:xfrm>
          <a:prstGeom prst="wedgeRoundRectCallout">
            <a:avLst>
              <a:gd name="adj1" fmla="val 69047"/>
              <a:gd name="adj2" fmla="val -2890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/>
              <a:t>Completely over the preoccupation with the beach</a:t>
            </a:r>
            <a:endParaRPr lang="en-AU" sz="1400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7160236" y="1524000"/>
            <a:ext cx="1831363" cy="745672"/>
          </a:xfrm>
          <a:prstGeom prst="wedgeRoundRectCallout">
            <a:avLst>
              <a:gd name="adj1" fmla="val -64748"/>
              <a:gd name="adj2" fmla="val 49337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>
                <a:solidFill>
                  <a:schemeClr val="tx1"/>
                </a:solidFill>
              </a:rPr>
              <a:t>Repetition is important for driving home the message</a:t>
            </a:r>
            <a:endParaRPr lang="en-AU" sz="1400" dirty="0">
              <a:solidFill>
                <a:schemeClr val="tx1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7105807" y="2680606"/>
            <a:ext cx="1822076" cy="519794"/>
          </a:xfrm>
          <a:prstGeom prst="wedgeRoundRectCallout">
            <a:avLst>
              <a:gd name="adj1" fmla="val -153115"/>
              <a:gd name="adj2" fmla="val -41082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>
                <a:solidFill>
                  <a:schemeClr val="tx1"/>
                </a:solidFill>
              </a:rPr>
              <a:t>‘S’ Alliteration</a:t>
            </a:r>
            <a:endParaRPr lang="en-AU" sz="1400" dirty="0">
              <a:solidFill>
                <a:schemeClr val="tx1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5101238" y="1143000"/>
            <a:ext cx="1822076" cy="865413"/>
          </a:xfrm>
          <a:prstGeom prst="wedgeRoundRectCallout">
            <a:avLst>
              <a:gd name="adj1" fmla="val -114879"/>
              <a:gd name="adj2" fmla="val 41207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>
                <a:solidFill>
                  <a:schemeClr val="tx1"/>
                </a:solidFill>
              </a:rPr>
              <a:t>2</a:t>
            </a:r>
            <a:r>
              <a:rPr lang="en-AU" sz="1400" baseline="30000" dirty="0" smtClean="0">
                <a:solidFill>
                  <a:schemeClr val="tx1"/>
                </a:solidFill>
              </a:rPr>
              <a:t>nd</a:t>
            </a:r>
            <a:r>
              <a:rPr lang="en-AU" sz="1400" dirty="0" smtClean="0">
                <a:solidFill>
                  <a:schemeClr val="tx1"/>
                </a:solidFill>
              </a:rPr>
              <a:t> person imperative language aims critique at Australians</a:t>
            </a:r>
            <a:endParaRPr lang="en-AU" sz="1400" dirty="0">
              <a:solidFill>
                <a:schemeClr val="tx1"/>
              </a:solidFill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4495800" y="5486400"/>
            <a:ext cx="1822076" cy="457200"/>
          </a:xfrm>
          <a:prstGeom prst="wedgeRoundRectCallout">
            <a:avLst>
              <a:gd name="adj1" fmla="val -56928"/>
              <a:gd name="adj2" fmla="val -19241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>
                <a:solidFill>
                  <a:schemeClr val="tx1"/>
                </a:solidFill>
              </a:rPr>
              <a:t>Repetition</a:t>
            </a:r>
            <a:r>
              <a:rPr lang="en-AU" dirty="0" smtClean="0">
                <a:solidFill>
                  <a:schemeClr val="tx1"/>
                </a:solidFill>
              </a:rPr>
              <a:t> 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3048000" y="168729"/>
            <a:ext cx="1822076" cy="974272"/>
          </a:xfrm>
          <a:prstGeom prst="wedgeRoundRectCallout">
            <a:avLst>
              <a:gd name="adj1" fmla="val -70071"/>
              <a:gd name="adj2" fmla="val 10859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>
                <a:solidFill>
                  <a:schemeClr val="tx1"/>
                </a:solidFill>
              </a:rPr>
              <a:t>Poor grammar mocks how Australians think of immigrants </a:t>
            </a:r>
            <a:endParaRPr lang="en-AU" sz="1400" dirty="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255424" y="1676400"/>
            <a:ext cx="563976" cy="332013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1123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10" grpId="0" animBg="1"/>
      <p:bldP spid="12" grpId="0" animBg="1"/>
      <p:bldP spid="13" grpId="0" animBg="1"/>
      <p:bldP spid="14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14438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dirty="0">
                <a:latin typeface="Comic Sans MS" pitchFamily="66" charset="0"/>
              </a:rPr>
              <a:t>I´ve seen enough already. </a:t>
            </a:r>
          </a:p>
          <a:p>
            <a:r>
              <a:rPr lang="en-AU" dirty="0">
                <a:latin typeface="Comic Sans MS" pitchFamily="66" charset="0"/>
              </a:rPr>
              <a:t>You Dumb dirty city with bar stools. </a:t>
            </a:r>
          </a:p>
          <a:p>
            <a:r>
              <a:rPr lang="en-AU" dirty="0">
                <a:latin typeface="Comic Sans MS" pitchFamily="66" charset="0"/>
              </a:rPr>
              <a:t>You´re ugly. </a:t>
            </a:r>
          </a:p>
          <a:p>
            <a:r>
              <a:rPr lang="en-AU" dirty="0">
                <a:latin typeface="Comic Sans MS" pitchFamily="66" charset="0"/>
              </a:rPr>
              <a:t>You silly shoppingtown. </a:t>
            </a:r>
          </a:p>
          <a:p>
            <a:r>
              <a:rPr lang="en-AU" dirty="0">
                <a:latin typeface="Comic Sans MS" pitchFamily="66" charset="0"/>
              </a:rPr>
              <a:t>You copy. </a:t>
            </a:r>
          </a:p>
          <a:p>
            <a:r>
              <a:rPr lang="en-AU" dirty="0">
                <a:latin typeface="Comic Sans MS" pitchFamily="66" charset="0"/>
              </a:rPr>
              <a:t>You too far everywhere. </a:t>
            </a:r>
          </a:p>
          <a:p>
            <a:r>
              <a:rPr lang="en-AU" dirty="0">
                <a:latin typeface="Comic Sans MS" pitchFamily="66" charset="0"/>
              </a:rPr>
              <a:t>You laugh at me. </a:t>
            </a:r>
          </a:p>
          <a:p>
            <a:r>
              <a:rPr lang="en-AU" dirty="0">
                <a:latin typeface="Comic Sans MS" pitchFamily="66" charset="0"/>
              </a:rPr>
              <a:t>When I came this woman gave me a box of biscuits. </a:t>
            </a:r>
          </a:p>
          <a:p>
            <a:r>
              <a:rPr lang="en-AU" dirty="0">
                <a:latin typeface="Comic Sans MS" pitchFamily="66" charset="0"/>
              </a:rPr>
              <a:t>You try to be friendly but you´re not very friendly. </a:t>
            </a:r>
          </a:p>
          <a:p>
            <a:r>
              <a:rPr lang="en-AU" dirty="0">
                <a:latin typeface="Comic Sans MS" pitchFamily="66" charset="0"/>
              </a:rPr>
              <a:t>You never ask me to your house. </a:t>
            </a:r>
          </a:p>
          <a:p>
            <a:r>
              <a:rPr lang="en-AU" dirty="0">
                <a:latin typeface="Comic Sans MS" pitchFamily="66" charset="0"/>
              </a:rPr>
              <a:t>You insult me. </a:t>
            </a:r>
          </a:p>
          <a:p>
            <a:r>
              <a:rPr lang="en-AU" dirty="0">
                <a:latin typeface="Comic Sans MS" pitchFamily="66" charset="0"/>
              </a:rPr>
              <a:t>You don´t know how to be with me. 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206829" y="1487384"/>
            <a:ext cx="1524000" cy="1066800"/>
          </a:xfrm>
          <a:prstGeom prst="wedgeRoundRectCallout">
            <a:avLst>
              <a:gd name="adj1" fmla="val 80007"/>
              <a:gd name="adj2" fmla="val 2066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/>
              <a:t>Criticises the suburban dream and consumer culture</a:t>
            </a:r>
            <a:endParaRPr lang="en-AU" sz="1400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206829" y="3200400"/>
            <a:ext cx="1524000" cy="1066800"/>
          </a:xfrm>
          <a:prstGeom prst="wedgeRoundRectCallout">
            <a:avLst>
              <a:gd name="adj1" fmla="val 75722"/>
              <a:gd name="adj2" fmla="val 4617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/>
              <a:t>Claims the idea that Australians are a friendly lot is just not true. </a:t>
            </a:r>
            <a:endParaRPr lang="en-AU" sz="1400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6477000" y="223159"/>
            <a:ext cx="1822076" cy="974272"/>
          </a:xfrm>
          <a:prstGeom prst="wedgeRoundRectCallout">
            <a:avLst>
              <a:gd name="adj1" fmla="val -119061"/>
              <a:gd name="adj2" fmla="val 8512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>
                <a:solidFill>
                  <a:schemeClr val="tx1"/>
                </a:solidFill>
              </a:rPr>
              <a:t>First person imperative dismisses the iconic imagery of Australia </a:t>
            </a:r>
            <a:endParaRPr lang="en-AU" sz="1400" dirty="0">
              <a:solidFill>
                <a:schemeClr val="tx1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6477000" y="1828800"/>
            <a:ext cx="1822076" cy="1371600"/>
          </a:xfrm>
          <a:prstGeom prst="wedgeRoundRectCallout">
            <a:avLst>
              <a:gd name="adj1" fmla="val -119658"/>
              <a:gd name="adj2" fmla="val 1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>
                <a:solidFill>
                  <a:schemeClr val="tx1"/>
                </a:solidFill>
              </a:rPr>
              <a:t>Alliteration of ‘D’ and ‘S’ draws the readers attention to the critique of suburban consumer culture</a:t>
            </a:r>
            <a:endParaRPr lang="en-AU" sz="1400" dirty="0">
              <a:solidFill>
                <a:schemeClr val="tx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3962400" y="5638800"/>
            <a:ext cx="2514600" cy="914400"/>
          </a:xfrm>
          <a:prstGeom prst="wedgeRoundRectCallout">
            <a:avLst>
              <a:gd name="adj1" fmla="val -99537"/>
              <a:gd name="adj2" fmla="val -81413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>
                <a:solidFill>
                  <a:schemeClr val="tx1"/>
                </a:solidFill>
              </a:rPr>
              <a:t>Again; second person imperative aims criticism directly at Australians</a:t>
            </a:r>
            <a:endParaRPr lang="en-AU" sz="14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286000" y="5082146"/>
            <a:ext cx="563976" cy="332013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9508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800" y="1447800"/>
            <a:ext cx="4572000" cy="38318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AU" dirty="0">
                <a:latin typeface="Comic Sans MS" pitchFamily="66" charset="0"/>
              </a:rPr>
              <a:t>Road road tree tree. </a:t>
            </a:r>
          </a:p>
          <a:p>
            <a:pPr>
              <a:lnSpc>
                <a:spcPct val="150000"/>
              </a:lnSpc>
            </a:pPr>
            <a:r>
              <a:rPr lang="en-AU" dirty="0">
                <a:latin typeface="Comic Sans MS" pitchFamily="66" charset="0"/>
              </a:rPr>
              <a:t>I came from crowded and many. </a:t>
            </a:r>
          </a:p>
          <a:p>
            <a:pPr>
              <a:lnSpc>
                <a:spcPct val="150000"/>
              </a:lnSpc>
            </a:pPr>
            <a:r>
              <a:rPr lang="en-AU" dirty="0">
                <a:latin typeface="Comic Sans MS" pitchFamily="66" charset="0"/>
              </a:rPr>
              <a:t>I came from rich. </a:t>
            </a:r>
          </a:p>
          <a:p>
            <a:pPr>
              <a:lnSpc>
                <a:spcPct val="150000"/>
              </a:lnSpc>
            </a:pPr>
            <a:r>
              <a:rPr lang="en-AU" dirty="0">
                <a:latin typeface="Comic Sans MS" pitchFamily="66" charset="0"/>
              </a:rPr>
              <a:t>You have nothing to offer. </a:t>
            </a:r>
          </a:p>
          <a:p>
            <a:pPr>
              <a:lnSpc>
                <a:spcPct val="150000"/>
              </a:lnSpc>
            </a:pPr>
            <a:r>
              <a:rPr lang="en-AU" dirty="0">
                <a:latin typeface="Comic Sans MS" pitchFamily="66" charset="0"/>
              </a:rPr>
              <a:t>You´re poor and spread thin. </a:t>
            </a:r>
          </a:p>
          <a:p>
            <a:pPr>
              <a:lnSpc>
                <a:spcPct val="150000"/>
              </a:lnSpc>
            </a:pPr>
            <a:r>
              <a:rPr lang="en-AU" dirty="0">
                <a:latin typeface="Comic Sans MS" pitchFamily="66" charset="0"/>
              </a:rPr>
              <a:t>You big. </a:t>
            </a:r>
          </a:p>
          <a:p>
            <a:pPr>
              <a:lnSpc>
                <a:spcPct val="150000"/>
              </a:lnSpc>
            </a:pPr>
            <a:r>
              <a:rPr lang="en-AU" b="1" dirty="0">
                <a:solidFill>
                  <a:srgbClr val="FF0000"/>
                </a:solidFill>
                <a:latin typeface="Comic Sans MS" pitchFamily="66" charset="0"/>
              </a:rPr>
              <a:t>So what</a:t>
            </a:r>
            <a:r>
              <a:rPr lang="en-AU" dirty="0">
                <a:latin typeface="Comic Sans MS" pitchFamily="66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AU" dirty="0">
                <a:latin typeface="Comic Sans MS" pitchFamily="66" charset="0"/>
              </a:rPr>
              <a:t>I´m small. </a:t>
            </a:r>
          </a:p>
          <a:p>
            <a:pPr>
              <a:lnSpc>
                <a:spcPct val="150000"/>
              </a:lnSpc>
            </a:pPr>
            <a:r>
              <a:rPr lang="en-AU" dirty="0">
                <a:latin typeface="Comic Sans MS" pitchFamily="66" charset="0"/>
              </a:rPr>
              <a:t>It´s what´s in</a:t>
            </a:r>
            <a:r>
              <a:rPr lang="en-AU" dirty="0"/>
              <a:t>. 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381000" y="3048000"/>
            <a:ext cx="1657350" cy="1600200"/>
          </a:xfrm>
          <a:prstGeom prst="wedgeRoundRectCallout">
            <a:avLst>
              <a:gd name="adj1" fmla="val 74015"/>
              <a:gd name="adj2" fmla="val -5239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/>
              <a:t>Comparing European culture with Australian. Suggests that Australia is culturally backward</a:t>
            </a:r>
            <a:endParaRPr lang="en-AU" sz="1400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381000" y="838200"/>
            <a:ext cx="1676400" cy="762000"/>
          </a:xfrm>
          <a:prstGeom prst="wedgeRoundRectCallout">
            <a:avLst>
              <a:gd name="adj1" fmla="val 86972"/>
              <a:gd name="adj2" fmla="val 4188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/>
              <a:t>Australian landscape is quite boring</a:t>
            </a:r>
            <a:endParaRPr lang="en-AU" sz="1400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6172200" y="762000"/>
            <a:ext cx="1257300" cy="457200"/>
          </a:xfrm>
          <a:prstGeom prst="wedgeRoundRectCallout">
            <a:avLst>
              <a:gd name="adj1" fmla="val -152719"/>
              <a:gd name="adj2" fmla="val 128587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>
                <a:solidFill>
                  <a:schemeClr val="tx1"/>
                </a:solidFill>
              </a:rPr>
              <a:t>Humorous Repetition </a:t>
            </a:r>
            <a:endParaRPr lang="en-AU" sz="1400" dirty="0">
              <a:solidFill>
                <a:schemeClr val="tx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6477000" y="2567940"/>
            <a:ext cx="1600200" cy="1927860"/>
          </a:xfrm>
          <a:prstGeom prst="wedgeRoundRectCallout">
            <a:avLst>
              <a:gd name="adj1" fmla="val -99407"/>
              <a:gd name="adj2" fmla="val -1615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>
                <a:solidFill>
                  <a:schemeClr val="tx1"/>
                </a:solidFill>
              </a:rPr>
              <a:t>Repetition of ‘I’ is juxtaposed against the repetition of ‘you’ to reinforce the superiority of European cultural heritage </a:t>
            </a:r>
            <a:endParaRPr lang="en-AU" sz="1400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5543550" y="4809296"/>
            <a:ext cx="1619250" cy="1134304"/>
          </a:xfrm>
          <a:prstGeom prst="wedgeRoundRectCallout">
            <a:avLst>
              <a:gd name="adj1" fmla="val -164066"/>
              <a:gd name="adj2" fmla="val -99945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>
                <a:solidFill>
                  <a:schemeClr val="tx1"/>
                </a:solidFill>
              </a:rPr>
              <a:t>Imperative dismisses Australian claims that big is beautiful </a:t>
            </a:r>
            <a:endParaRPr lang="en-A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150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800" y="1219200"/>
            <a:ext cx="3810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dirty="0">
                <a:latin typeface="Comic Sans MS" pitchFamily="66" charset="0"/>
              </a:rPr>
              <a:t>You </a:t>
            </a:r>
            <a:r>
              <a:rPr lang="en-AU" b="1" dirty="0">
                <a:solidFill>
                  <a:srgbClr val="FF0000"/>
                </a:solidFill>
                <a:latin typeface="Comic Sans MS" pitchFamily="66" charset="0"/>
              </a:rPr>
              <a:t>s</a:t>
            </a:r>
            <a:r>
              <a:rPr lang="en-AU" dirty="0">
                <a:latin typeface="Comic Sans MS" pitchFamily="66" charset="0"/>
              </a:rPr>
              <a:t>ilent on </a:t>
            </a:r>
            <a:r>
              <a:rPr lang="en-AU" b="1" dirty="0">
                <a:solidFill>
                  <a:srgbClr val="FF0000"/>
                </a:solidFill>
                <a:latin typeface="Comic Sans MS" pitchFamily="66" charset="0"/>
              </a:rPr>
              <a:t>S</a:t>
            </a:r>
            <a:r>
              <a:rPr lang="en-AU" dirty="0">
                <a:latin typeface="Comic Sans MS" pitchFamily="66" charset="0"/>
              </a:rPr>
              <a:t>unday. </a:t>
            </a:r>
          </a:p>
          <a:p>
            <a:pPr>
              <a:lnSpc>
                <a:spcPct val="150000"/>
              </a:lnSpc>
            </a:pPr>
            <a:r>
              <a:rPr lang="en-AU" dirty="0">
                <a:latin typeface="Comic Sans MS" pitchFamily="66" charset="0"/>
              </a:rPr>
              <a:t>Nobody on your </a:t>
            </a:r>
            <a:r>
              <a:rPr lang="en-AU" b="1" dirty="0">
                <a:solidFill>
                  <a:srgbClr val="FF0000"/>
                </a:solidFill>
                <a:latin typeface="Comic Sans MS" pitchFamily="66" charset="0"/>
              </a:rPr>
              <a:t>s</a:t>
            </a:r>
            <a:r>
              <a:rPr lang="en-AU" dirty="0">
                <a:latin typeface="Comic Sans MS" pitchFamily="66" charset="0"/>
              </a:rPr>
              <a:t>treets.</a:t>
            </a:r>
          </a:p>
          <a:p>
            <a:pPr>
              <a:lnSpc>
                <a:spcPct val="150000"/>
              </a:lnSpc>
            </a:pPr>
            <a:r>
              <a:rPr lang="en-AU" dirty="0">
                <a:latin typeface="Comic Sans MS" pitchFamily="66" charset="0"/>
              </a:rPr>
              <a:t>You dead at night. </a:t>
            </a:r>
          </a:p>
          <a:p>
            <a:pPr>
              <a:lnSpc>
                <a:spcPct val="150000"/>
              </a:lnSpc>
            </a:pPr>
            <a:r>
              <a:rPr lang="en-AU" dirty="0">
                <a:latin typeface="Comic Sans MS" pitchFamily="66" charset="0"/>
              </a:rPr>
              <a:t>You go to </a:t>
            </a:r>
            <a:r>
              <a:rPr lang="en-AU" b="1" dirty="0">
                <a:solidFill>
                  <a:srgbClr val="FF0000"/>
                </a:solidFill>
                <a:latin typeface="Comic Sans MS" pitchFamily="66" charset="0"/>
              </a:rPr>
              <a:t>s</a:t>
            </a:r>
            <a:r>
              <a:rPr lang="en-AU" dirty="0">
                <a:latin typeface="Comic Sans MS" pitchFamily="66" charset="0"/>
              </a:rPr>
              <a:t>leep too early. </a:t>
            </a:r>
          </a:p>
          <a:p>
            <a:pPr>
              <a:lnSpc>
                <a:spcPct val="150000"/>
              </a:lnSpc>
            </a:pPr>
            <a:r>
              <a:rPr lang="en-AU" dirty="0">
                <a:latin typeface="Comic Sans MS" pitchFamily="66" charset="0"/>
              </a:rPr>
              <a:t>You don´t excite me. </a:t>
            </a:r>
          </a:p>
          <a:p>
            <a:pPr>
              <a:lnSpc>
                <a:spcPct val="150000"/>
              </a:lnSpc>
            </a:pPr>
            <a:r>
              <a:rPr lang="en-AU" dirty="0">
                <a:latin typeface="Comic Sans MS" pitchFamily="66" charset="0"/>
              </a:rPr>
              <a:t>You </a:t>
            </a:r>
            <a:r>
              <a:rPr lang="en-AU" b="1" dirty="0">
                <a:solidFill>
                  <a:srgbClr val="FF0000"/>
                </a:solidFill>
                <a:latin typeface="Comic Sans MS" pitchFamily="66" charset="0"/>
              </a:rPr>
              <a:t>s</a:t>
            </a:r>
            <a:r>
              <a:rPr lang="en-AU" dirty="0">
                <a:latin typeface="Comic Sans MS" pitchFamily="66" charset="0"/>
              </a:rPr>
              <a:t>care me with </a:t>
            </a:r>
            <a:r>
              <a:rPr lang="en-AU" dirty="0" smtClean="0">
                <a:latin typeface="Comic Sans MS" pitchFamily="66" charset="0"/>
              </a:rPr>
              <a:t>your hopele</a:t>
            </a:r>
            <a:r>
              <a:rPr lang="en-AU" b="1" dirty="0" smtClean="0">
                <a:solidFill>
                  <a:srgbClr val="FF0000"/>
                </a:solidFill>
                <a:latin typeface="Comic Sans MS" pitchFamily="66" charset="0"/>
              </a:rPr>
              <a:t>ss</a:t>
            </a:r>
            <a:r>
              <a:rPr lang="en-AU" dirty="0">
                <a:latin typeface="Comic Sans MS" pitchFamily="66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AU" dirty="0">
                <a:latin typeface="Comic Sans MS" pitchFamily="66" charset="0"/>
              </a:rPr>
              <a:t>A</a:t>
            </a:r>
            <a:r>
              <a:rPr lang="en-AU" b="1" dirty="0">
                <a:solidFill>
                  <a:srgbClr val="FF0000"/>
                </a:solidFill>
                <a:latin typeface="Comic Sans MS" pitchFamily="66" charset="0"/>
              </a:rPr>
              <a:t>s</a:t>
            </a:r>
            <a:r>
              <a:rPr lang="en-AU" dirty="0">
                <a:latin typeface="Comic Sans MS" pitchFamily="66" charset="0"/>
              </a:rPr>
              <a:t>leep when you walk. </a:t>
            </a:r>
          </a:p>
          <a:p>
            <a:pPr>
              <a:lnSpc>
                <a:spcPct val="150000"/>
              </a:lnSpc>
            </a:pPr>
            <a:r>
              <a:rPr lang="en-AU" dirty="0">
                <a:latin typeface="Comic Sans MS" pitchFamily="66" charset="0"/>
              </a:rPr>
              <a:t>Too hot to think. </a:t>
            </a:r>
          </a:p>
          <a:p>
            <a:pPr>
              <a:lnSpc>
                <a:spcPct val="150000"/>
              </a:lnSpc>
            </a:pPr>
            <a:r>
              <a:rPr lang="en-AU" dirty="0">
                <a:latin typeface="Comic Sans MS" pitchFamily="66" charset="0"/>
              </a:rPr>
              <a:t>You big awful. </a:t>
            </a:r>
          </a:p>
          <a:p>
            <a:pPr>
              <a:lnSpc>
                <a:spcPct val="150000"/>
              </a:lnSpc>
            </a:pPr>
            <a:r>
              <a:rPr lang="en-AU" dirty="0">
                <a:latin typeface="Comic Sans MS" pitchFamily="66" charset="0"/>
              </a:rPr>
              <a:t>You don´t match me. 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415290" y="1066800"/>
            <a:ext cx="1657350" cy="1143000"/>
          </a:xfrm>
          <a:prstGeom prst="wedgeRoundRectCallout">
            <a:avLst>
              <a:gd name="adj1" fmla="val 94015"/>
              <a:gd name="adj2" fmla="val -1168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/>
              <a:t>Suburban Australia is boring and has nothing to offer culturally.</a:t>
            </a:r>
            <a:endParaRPr lang="en-AU" sz="1400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415290" y="3124200"/>
            <a:ext cx="1657350" cy="1752600"/>
          </a:xfrm>
          <a:prstGeom prst="wedgeRoundRectCallout">
            <a:avLst>
              <a:gd name="adj1" fmla="val 94015"/>
              <a:gd name="adj2" fmla="val -1168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/>
              <a:t>Suggests that Australians are unthinking  and intellectually stunted  compared to Europeans</a:t>
            </a:r>
            <a:endParaRPr lang="en-AU" sz="1400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7010400" y="2208554"/>
            <a:ext cx="1619250" cy="1134304"/>
          </a:xfrm>
          <a:prstGeom prst="wedgeRoundRectCallout">
            <a:avLst>
              <a:gd name="adj1" fmla="val -94890"/>
              <a:gd name="adj2" fmla="val 2500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>
                <a:solidFill>
                  <a:schemeClr val="tx1"/>
                </a:solidFill>
              </a:rPr>
              <a:t>Alliteration of ‘S’ sound. A hissing critique of Australian culture</a:t>
            </a:r>
            <a:endParaRPr lang="en-AU" sz="1400" dirty="0">
              <a:solidFill>
                <a:schemeClr val="tx1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6248400" y="5009317"/>
            <a:ext cx="2133600" cy="914400"/>
          </a:xfrm>
          <a:prstGeom prst="wedgeRoundRectCallout">
            <a:avLst>
              <a:gd name="adj1" fmla="val -85608"/>
              <a:gd name="adj2" fmla="val -58913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>
                <a:solidFill>
                  <a:schemeClr val="tx1"/>
                </a:solidFill>
              </a:rPr>
              <a:t>Again; second person imperative (‘you’) aims criticism directly at Australians</a:t>
            </a:r>
            <a:endParaRPr lang="en-A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6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1295400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AU" dirty="0">
                <a:latin typeface="Comic Sans MS" pitchFamily="66" charset="0"/>
              </a:rPr>
              <a:t>You burnt out. </a:t>
            </a:r>
          </a:p>
          <a:p>
            <a:pPr>
              <a:lnSpc>
                <a:spcPct val="150000"/>
              </a:lnSpc>
            </a:pPr>
            <a:r>
              <a:rPr lang="en-AU" dirty="0">
                <a:latin typeface="Comic Sans MS" pitchFamily="66" charset="0"/>
              </a:rPr>
              <a:t>You too big sky. </a:t>
            </a:r>
          </a:p>
          <a:p>
            <a:pPr>
              <a:lnSpc>
                <a:spcPct val="150000"/>
              </a:lnSpc>
            </a:pPr>
            <a:r>
              <a:rPr lang="en-AU" dirty="0">
                <a:latin typeface="Comic Sans MS" pitchFamily="66" charset="0"/>
              </a:rPr>
              <a:t>You make me a dot in the nowhere.</a:t>
            </a:r>
          </a:p>
          <a:p>
            <a:pPr>
              <a:lnSpc>
                <a:spcPct val="150000"/>
              </a:lnSpc>
            </a:pPr>
            <a:r>
              <a:rPr lang="en-AU" dirty="0">
                <a:latin typeface="Comic Sans MS" pitchFamily="66" charset="0"/>
              </a:rPr>
              <a:t>You laugh with your big healthy. </a:t>
            </a:r>
          </a:p>
          <a:p>
            <a:pPr>
              <a:lnSpc>
                <a:spcPct val="150000"/>
              </a:lnSpc>
            </a:pPr>
            <a:r>
              <a:rPr lang="en-AU" dirty="0">
                <a:latin typeface="Comic Sans MS" pitchFamily="66" charset="0"/>
              </a:rPr>
              <a:t>You want everyone to be the same. </a:t>
            </a:r>
          </a:p>
          <a:p>
            <a:pPr>
              <a:lnSpc>
                <a:spcPct val="150000"/>
              </a:lnSpc>
            </a:pPr>
            <a:r>
              <a:rPr lang="en-AU" dirty="0">
                <a:latin typeface="Comic Sans MS" pitchFamily="66" charset="0"/>
              </a:rPr>
              <a:t>You´re dumb. </a:t>
            </a:r>
          </a:p>
          <a:p>
            <a:pPr>
              <a:lnSpc>
                <a:spcPct val="150000"/>
              </a:lnSpc>
            </a:pPr>
            <a:r>
              <a:rPr lang="en-AU" dirty="0">
                <a:latin typeface="Comic Sans MS" pitchFamily="66" charset="0"/>
              </a:rPr>
              <a:t>You do like anybody else. </a:t>
            </a:r>
          </a:p>
          <a:p>
            <a:pPr>
              <a:lnSpc>
                <a:spcPct val="150000"/>
              </a:lnSpc>
            </a:pPr>
            <a:r>
              <a:rPr lang="en-AU" dirty="0">
                <a:latin typeface="Comic Sans MS" pitchFamily="66" charset="0"/>
              </a:rPr>
              <a:t>You engaged Doreen. </a:t>
            </a:r>
          </a:p>
          <a:p>
            <a:pPr>
              <a:lnSpc>
                <a:spcPct val="150000"/>
              </a:lnSpc>
            </a:pPr>
            <a:r>
              <a:rPr lang="en-AU" dirty="0">
                <a:latin typeface="Comic Sans MS" pitchFamily="66" charset="0"/>
              </a:rPr>
              <a:t>You big cow. </a:t>
            </a:r>
          </a:p>
          <a:p>
            <a:pPr>
              <a:lnSpc>
                <a:spcPct val="150000"/>
              </a:lnSpc>
            </a:pPr>
            <a:r>
              <a:rPr lang="en-AU" dirty="0">
                <a:latin typeface="Comic Sans MS" pitchFamily="66" charset="0"/>
              </a:rPr>
              <a:t>You average average.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415290" y="3276600"/>
            <a:ext cx="1657350" cy="1295400"/>
          </a:xfrm>
          <a:prstGeom prst="wedgeRoundRectCallout">
            <a:avLst>
              <a:gd name="adj1" fmla="val 94015"/>
              <a:gd name="adj2" fmla="val -1168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/>
              <a:t>Conformity-</a:t>
            </a:r>
            <a:endParaRPr lang="en-AU" sz="1400" dirty="0"/>
          </a:p>
          <a:p>
            <a:pPr algn="ctr"/>
            <a:r>
              <a:rPr lang="en-AU" sz="1400" dirty="0"/>
              <a:t>c</a:t>
            </a:r>
            <a:r>
              <a:rPr lang="en-AU" sz="1400" dirty="0" smtClean="0"/>
              <a:t>laims that Australia lacks innovation and original  thinking. </a:t>
            </a:r>
            <a:endParaRPr lang="en-AU" sz="1400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415290" y="1143000"/>
            <a:ext cx="1657350" cy="1219200"/>
          </a:xfrm>
          <a:prstGeom prst="wedgeRoundRectCallout">
            <a:avLst>
              <a:gd name="adj1" fmla="val 91946"/>
              <a:gd name="adj2" fmla="val 1081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/>
              <a:t>The plain nothingness of the landscape  makes Australians lazy</a:t>
            </a:r>
            <a:endParaRPr lang="en-AU" sz="1400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6195060" y="4876800"/>
            <a:ext cx="2133600" cy="914400"/>
          </a:xfrm>
          <a:prstGeom prst="wedgeRoundRectCallout">
            <a:avLst>
              <a:gd name="adj1" fmla="val -97394"/>
              <a:gd name="adj2" fmla="val -10163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>
                <a:solidFill>
                  <a:schemeClr val="tx1"/>
                </a:solidFill>
              </a:rPr>
              <a:t>Humorous repetition emphasises the point that Australians love conformity</a:t>
            </a:r>
            <a:endParaRPr lang="en-A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00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685800"/>
            <a:ext cx="55626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dirty="0">
                <a:latin typeface="Comic Sans MS" pitchFamily="66" charset="0"/>
              </a:rPr>
              <a:t>Cold day at school playing around at lunchtime. </a:t>
            </a:r>
          </a:p>
          <a:p>
            <a:pPr>
              <a:lnSpc>
                <a:spcPct val="150000"/>
              </a:lnSpc>
            </a:pPr>
            <a:r>
              <a:rPr lang="en-AU" dirty="0">
                <a:latin typeface="Comic Sans MS" pitchFamily="66" charset="0"/>
              </a:rPr>
              <a:t>Running around for nothing. </a:t>
            </a:r>
          </a:p>
          <a:p>
            <a:pPr>
              <a:lnSpc>
                <a:spcPct val="150000"/>
              </a:lnSpc>
            </a:pPr>
            <a:r>
              <a:rPr lang="en-AU" dirty="0">
                <a:latin typeface="Comic Sans MS" pitchFamily="66" charset="0"/>
              </a:rPr>
              <a:t>You never accept </a:t>
            </a:r>
            <a:r>
              <a:rPr lang="en-AU" dirty="0">
                <a:solidFill>
                  <a:srgbClr val="FF0000"/>
                </a:solidFill>
                <a:latin typeface="Comic Sans MS" pitchFamily="66" charset="0"/>
              </a:rPr>
              <a:t>me. </a:t>
            </a:r>
          </a:p>
          <a:p>
            <a:pPr>
              <a:lnSpc>
                <a:spcPct val="150000"/>
              </a:lnSpc>
            </a:pPr>
            <a:r>
              <a:rPr lang="en-AU" dirty="0">
                <a:latin typeface="Comic Sans MS" pitchFamily="66" charset="0"/>
              </a:rPr>
              <a:t>For your own. </a:t>
            </a:r>
          </a:p>
          <a:p>
            <a:pPr>
              <a:lnSpc>
                <a:spcPct val="150000"/>
              </a:lnSpc>
            </a:pPr>
            <a:r>
              <a:rPr lang="en-AU" u="sng" dirty="0">
                <a:latin typeface="Comic Sans MS" pitchFamily="66" charset="0"/>
              </a:rPr>
              <a:t>You always ask </a:t>
            </a:r>
            <a:r>
              <a:rPr lang="en-AU" u="sng" dirty="0">
                <a:solidFill>
                  <a:srgbClr val="FF0000"/>
                </a:solidFill>
                <a:latin typeface="Comic Sans MS" pitchFamily="66" charset="0"/>
              </a:rPr>
              <a:t>me</a:t>
            </a:r>
            <a:r>
              <a:rPr lang="en-AU" u="sng" dirty="0">
                <a:latin typeface="Comic Sans MS" pitchFamily="66" charset="0"/>
              </a:rPr>
              <a:t> </a:t>
            </a:r>
            <a:r>
              <a:rPr lang="en-AU" dirty="0">
                <a:latin typeface="Comic Sans MS" pitchFamily="66" charset="0"/>
              </a:rPr>
              <a:t>where I´m from. </a:t>
            </a:r>
          </a:p>
          <a:p>
            <a:pPr>
              <a:lnSpc>
                <a:spcPct val="150000"/>
              </a:lnSpc>
            </a:pPr>
            <a:r>
              <a:rPr lang="en-AU" u="sng" dirty="0">
                <a:latin typeface="Comic Sans MS" pitchFamily="66" charset="0"/>
              </a:rPr>
              <a:t>You always ask </a:t>
            </a:r>
            <a:r>
              <a:rPr lang="en-AU" u="sng" dirty="0">
                <a:solidFill>
                  <a:srgbClr val="FF0000"/>
                </a:solidFill>
                <a:latin typeface="Comic Sans MS" pitchFamily="66" charset="0"/>
              </a:rPr>
              <a:t>me</a:t>
            </a:r>
            <a:r>
              <a:rPr lang="en-AU" u="sng" dirty="0">
                <a:latin typeface="Comic Sans MS" pitchFamily="66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AU" dirty="0">
                <a:latin typeface="Comic Sans MS" pitchFamily="66" charset="0"/>
              </a:rPr>
              <a:t>You tell me I look strange. </a:t>
            </a:r>
          </a:p>
          <a:p>
            <a:pPr>
              <a:lnSpc>
                <a:spcPct val="150000"/>
              </a:lnSpc>
            </a:pPr>
            <a:r>
              <a:rPr lang="en-AU" dirty="0">
                <a:latin typeface="Comic Sans MS" pitchFamily="66" charset="0"/>
              </a:rPr>
              <a:t>Different. </a:t>
            </a:r>
          </a:p>
          <a:p>
            <a:pPr>
              <a:lnSpc>
                <a:spcPct val="150000"/>
              </a:lnSpc>
            </a:pPr>
            <a:r>
              <a:rPr lang="en-AU" dirty="0">
                <a:latin typeface="Comic Sans MS" pitchFamily="66" charset="0"/>
              </a:rPr>
              <a:t>You don´t adopt </a:t>
            </a:r>
            <a:r>
              <a:rPr lang="en-AU" dirty="0">
                <a:solidFill>
                  <a:srgbClr val="FF0000"/>
                </a:solidFill>
                <a:latin typeface="Comic Sans MS" pitchFamily="66" charset="0"/>
              </a:rPr>
              <a:t>me</a:t>
            </a:r>
            <a:r>
              <a:rPr lang="en-AU" dirty="0">
                <a:latin typeface="Comic Sans MS" pitchFamily="66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AU" dirty="0">
                <a:latin typeface="Comic Sans MS" pitchFamily="66" charset="0"/>
              </a:rPr>
              <a:t>You laugh at the way I speak. </a:t>
            </a:r>
          </a:p>
          <a:p>
            <a:pPr>
              <a:lnSpc>
                <a:spcPct val="150000"/>
              </a:lnSpc>
            </a:pPr>
            <a:r>
              <a:rPr lang="en-AU" dirty="0">
                <a:latin typeface="Comic Sans MS" pitchFamily="66" charset="0"/>
              </a:rPr>
              <a:t>You think you´re better than </a:t>
            </a:r>
            <a:r>
              <a:rPr lang="en-AU" dirty="0">
                <a:solidFill>
                  <a:srgbClr val="FF0000"/>
                </a:solidFill>
                <a:latin typeface="Comic Sans MS" pitchFamily="66" charset="0"/>
              </a:rPr>
              <a:t>me</a:t>
            </a:r>
            <a:r>
              <a:rPr lang="en-AU" dirty="0">
                <a:latin typeface="Comic Sans MS" pitchFamily="66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AU" dirty="0">
                <a:latin typeface="Comic Sans MS" pitchFamily="66" charset="0"/>
              </a:rPr>
              <a:t>You don´t like </a:t>
            </a:r>
            <a:r>
              <a:rPr lang="en-AU" dirty="0">
                <a:solidFill>
                  <a:srgbClr val="FF0000"/>
                </a:solidFill>
                <a:latin typeface="Comic Sans MS" pitchFamily="66" charset="0"/>
              </a:rPr>
              <a:t>me</a:t>
            </a:r>
            <a:r>
              <a:rPr lang="en-AU" dirty="0">
                <a:latin typeface="Comic Sans MS" pitchFamily="66" charset="0"/>
              </a:rPr>
              <a:t>. 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228600" y="2667000"/>
            <a:ext cx="1657350" cy="1295400"/>
          </a:xfrm>
          <a:prstGeom prst="wedgeRoundRectCallout">
            <a:avLst>
              <a:gd name="adj1" fmla="val 78153"/>
              <a:gd name="adj2" fmla="val -1344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/>
              <a:t>Criticises Australian racism. Contradicts multicultural view of Australia</a:t>
            </a:r>
            <a:endParaRPr lang="en-AU" sz="1400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6477000" y="2667000"/>
            <a:ext cx="2133600" cy="914400"/>
          </a:xfrm>
          <a:prstGeom prst="wedgeRoundRectCallout">
            <a:avLst>
              <a:gd name="adj1" fmla="val -97394"/>
              <a:gd name="adj2" fmla="val -10163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>
                <a:solidFill>
                  <a:schemeClr val="tx1"/>
                </a:solidFill>
              </a:rPr>
              <a:t>Repetition stresses the frustration</a:t>
            </a:r>
            <a:endParaRPr lang="en-AU" sz="1400" dirty="0">
              <a:solidFill>
                <a:schemeClr val="tx1"/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6781800" y="4198620"/>
            <a:ext cx="2133600" cy="914400"/>
          </a:xfrm>
          <a:prstGeom prst="wedgeRoundRectCallout">
            <a:avLst>
              <a:gd name="adj1" fmla="val -97394"/>
              <a:gd name="adj2" fmla="val -10163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>
                <a:solidFill>
                  <a:schemeClr val="tx1"/>
                </a:solidFill>
              </a:rPr>
              <a:t>Repetition of ‘me’ makes the rejection very personal</a:t>
            </a:r>
            <a:endParaRPr lang="en-A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39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7390" y="1828800"/>
            <a:ext cx="541020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dirty="0">
                <a:latin typeface="Comic Sans MS" pitchFamily="66" charset="0"/>
              </a:rPr>
              <a:t>You don´t have any Interest in another country. </a:t>
            </a:r>
          </a:p>
          <a:p>
            <a:pPr>
              <a:lnSpc>
                <a:spcPct val="150000"/>
              </a:lnSpc>
            </a:pPr>
            <a:r>
              <a:rPr lang="en-AU" dirty="0">
                <a:solidFill>
                  <a:srgbClr val="FF0000"/>
                </a:solidFill>
                <a:latin typeface="Comic Sans MS" pitchFamily="66" charset="0"/>
              </a:rPr>
              <a:t>Idiot centre of your own self. </a:t>
            </a:r>
          </a:p>
          <a:p>
            <a:pPr>
              <a:lnSpc>
                <a:spcPct val="150000"/>
              </a:lnSpc>
            </a:pPr>
            <a:r>
              <a:rPr lang="en-AU" dirty="0">
                <a:latin typeface="Comic Sans MS" pitchFamily="66" charset="0"/>
              </a:rPr>
              <a:t>You think the rest of the world walks around without shoes or electric light. </a:t>
            </a:r>
          </a:p>
          <a:p>
            <a:pPr>
              <a:lnSpc>
                <a:spcPct val="150000"/>
              </a:lnSpc>
            </a:pPr>
            <a:r>
              <a:rPr lang="en-AU" dirty="0">
                <a:latin typeface="Comic Sans MS" pitchFamily="66" charset="0"/>
              </a:rPr>
              <a:t>You don´t go anywhere.</a:t>
            </a:r>
          </a:p>
          <a:p>
            <a:pPr>
              <a:lnSpc>
                <a:spcPct val="150000"/>
              </a:lnSpc>
            </a:pPr>
            <a:r>
              <a:rPr lang="en-AU" dirty="0">
                <a:latin typeface="Comic Sans MS" pitchFamily="66" charset="0"/>
              </a:rPr>
              <a:t>You stay at home. </a:t>
            </a:r>
          </a:p>
          <a:p>
            <a:pPr>
              <a:lnSpc>
                <a:spcPct val="150000"/>
              </a:lnSpc>
            </a:pPr>
            <a:r>
              <a:rPr lang="en-AU" dirty="0">
                <a:latin typeface="Comic Sans MS" pitchFamily="66" charset="0"/>
              </a:rPr>
              <a:t>You like one another. 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304800" y="381000"/>
            <a:ext cx="1657350" cy="1295400"/>
          </a:xfrm>
          <a:prstGeom prst="wedgeRoundRectCallout">
            <a:avLst>
              <a:gd name="adj1" fmla="val 74015"/>
              <a:gd name="adj2" fmla="val 5096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/>
              <a:t>Australians are isolated physically and intellectually </a:t>
            </a:r>
            <a:endParaRPr lang="en-AU" sz="1400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304800" y="4953000"/>
            <a:ext cx="1657350" cy="1295400"/>
          </a:xfrm>
          <a:prstGeom prst="wedgeRoundRectCallout">
            <a:avLst>
              <a:gd name="adj1" fmla="val 73325"/>
              <a:gd name="adj2" fmla="val -3991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/>
              <a:t>Australians are ignorant of the wider world</a:t>
            </a:r>
            <a:endParaRPr lang="en-AU" sz="1400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6553200" y="419100"/>
            <a:ext cx="2133600" cy="914400"/>
          </a:xfrm>
          <a:prstGeom prst="wedgeRoundRectCallout">
            <a:avLst>
              <a:gd name="adj1" fmla="val -118287"/>
              <a:gd name="adj2" fmla="val 106087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>
                <a:solidFill>
                  <a:schemeClr val="tx1"/>
                </a:solidFill>
              </a:rPr>
              <a:t>Repetition of the upper case I in ‘interest’ and ‘idiot’ emphasises the sense of ignorance</a:t>
            </a:r>
            <a:endParaRPr lang="en-AU" sz="1400" dirty="0">
              <a:solidFill>
                <a:schemeClr val="tx1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7627620" y="1866898"/>
            <a:ext cx="1287780" cy="2619821"/>
          </a:xfrm>
          <a:prstGeom prst="wedgeRoundRectCallout">
            <a:avLst>
              <a:gd name="adj1" fmla="val -176573"/>
              <a:gd name="adj2" fmla="val -23772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>
                <a:solidFill>
                  <a:schemeClr val="tx1"/>
                </a:solidFill>
              </a:rPr>
              <a:t>Alliteration of ‘s’ sound. I just love this line. Highlights the self centeredness of Australian thinking.</a:t>
            </a:r>
            <a:endParaRPr lang="en-A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3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1295400"/>
            <a:ext cx="525780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dirty="0">
                <a:latin typeface="Comic Sans MS" pitchFamily="66" charset="0"/>
              </a:rPr>
              <a:t>You go crazy on Saturday night. </a:t>
            </a:r>
          </a:p>
          <a:p>
            <a:pPr>
              <a:lnSpc>
                <a:spcPct val="150000"/>
              </a:lnSpc>
            </a:pPr>
            <a:r>
              <a:rPr lang="en-AU" dirty="0">
                <a:latin typeface="Comic Sans MS" pitchFamily="66" charset="0"/>
              </a:rPr>
              <a:t>You get drunk. </a:t>
            </a:r>
          </a:p>
          <a:p>
            <a:pPr>
              <a:lnSpc>
                <a:spcPct val="150000"/>
              </a:lnSpc>
            </a:pPr>
            <a:r>
              <a:rPr lang="en-AU" dirty="0">
                <a:latin typeface="Comic Sans MS" pitchFamily="66" charset="0"/>
              </a:rPr>
              <a:t>You don´t like me and you don´t like women. </a:t>
            </a:r>
          </a:p>
          <a:p>
            <a:pPr>
              <a:lnSpc>
                <a:spcPct val="150000"/>
              </a:lnSpc>
            </a:pPr>
            <a:r>
              <a:rPr lang="en-AU" dirty="0">
                <a:latin typeface="Comic Sans MS" pitchFamily="66" charset="0"/>
              </a:rPr>
              <a:t>You put your arm around men in bars. </a:t>
            </a:r>
          </a:p>
          <a:p>
            <a:pPr>
              <a:lnSpc>
                <a:spcPct val="150000"/>
              </a:lnSpc>
            </a:pPr>
            <a:r>
              <a:rPr lang="en-AU" dirty="0">
                <a:latin typeface="Comic Sans MS" pitchFamily="66" charset="0"/>
              </a:rPr>
              <a:t>You´re rough. </a:t>
            </a:r>
          </a:p>
          <a:p>
            <a:pPr>
              <a:lnSpc>
                <a:spcPct val="150000"/>
              </a:lnSpc>
            </a:pPr>
            <a:r>
              <a:rPr lang="en-AU" dirty="0">
                <a:latin typeface="Comic Sans MS" pitchFamily="66" charset="0"/>
              </a:rPr>
              <a:t>I can´t speak to you. </a:t>
            </a:r>
          </a:p>
          <a:p>
            <a:pPr>
              <a:lnSpc>
                <a:spcPct val="150000"/>
              </a:lnSpc>
            </a:pPr>
            <a:r>
              <a:rPr lang="en-AU" dirty="0">
                <a:latin typeface="Comic Sans MS" pitchFamily="66" charset="0"/>
              </a:rPr>
              <a:t>You burly burly. </a:t>
            </a:r>
          </a:p>
          <a:p>
            <a:pPr>
              <a:lnSpc>
                <a:spcPct val="150000"/>
              </a:lnSpc>
            </a:pPr>
            <a:r>
              <a:rPr lang="en-AU" dirty="0">
                <a:latin typeface="Comic Sans MS" pitchFamily="66" charset="0"/>
              </a:rPr>
              <a:t>You´re just silly to me. </a:t>
            </a:r>
          </a:p>
          <a:p>
            <a:pPr>
              <a:lnSpc>
                <a:spcPct val="150000"/>
              </a:lnSpc>
            </a:pPr>
            <a:r>
              <a:rPr lang="en-AU" dirty="0">
                <a:latin typeface="Comic Sans MS" pitchFamily="66" charset="0"/>
              </a:rPr>
              <a:t>You big man. 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304800" y="533400"/>
            <a:ext cx="1657350" cy="990600"/>
          </a:xfrm>
          <a:prstGeom prst="wedgeRoundRectCallout">
            <a:avLst>
              <a:gd name="adj1" fmla="val 63670"/>
              <a:gd name="adj2" fmla="val 3067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/>
              <a:t>Criticises the Australian culture of drinking alcohol</a:t>
            </a:r>
            <a:endParaRPr lang="en-AU" sz="1400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304800" y="2224518"/>
            <a:ext cx="1657350" cy="1814081"/>
          </a:xfrm>
          <a:prstGeom prst="wedgeRoundRectCallout">
            <a:avLst>
              <a:gd name="adj1" fmla="val 63670"/>
              <a:gd name="adj2" fmla="val -1910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/>
              <a:t>Suggests that Australian men cannot relate to women. Macho ’Mateship’  borders on the homoerotic</a:t>
            </a:r>
            <a:endParaRPr lang="en-AU" sz="1400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6553200" y="3192259"/>
            <a:ext cx="2133600" cy="914400"/>
          </a:xfrm>
          <a:prstGeom prst="wedgeRoundRectCallout">
            <a:avLst>
              <a:gd name="adj1" fmla="val -163287"/>
              <a:gd name="adj2" fmla="val 44837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>
                <a:solidFill>
                  <a:schemeClr val="tx1"/>
                </a:solidFill>
              </a:rPr>
              <a:t>Repetition stresses criticism of ‘macho’ culture</a:t>
            </a:r>
            <a:endParaRPr lang="en-A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26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190500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AU" dirty="0">
                <a:latin typeface="Comic Sans MS" pitchFamily="66" charset="0"/>
              </a:rPr>
              <a:t>Poor with all your money. </a:t>
            </a:r>
          </a:p>
          <a:p>
            <a:pPr>
              <a:lnSpc>
                <a:spcPct val="150000"/>
              </a:lnSpc>
            </a:pPr>
            <a:r>
              <a:rPr lang="en-AU" dirty="0">
                <a:latin typeface="Comic Sans MS" pitchFamily="66" charset="0"/>
              </a:rPr>
              <a:t>You ugly furniture. </a:t>
            </a:r>
          </a:p>
          <a:p>
            <a:pPr>
              <a:lnSpc>
                <a:spcPct val="150000"/>
              </a:lnSpc>
            </a:pPr>
            <a:r>
              <a:rPr lang="en-AU" dirty="0">
                <a:latin typeface="Comic Sans MS" pitchFamily="66" charset="0"/>
              </a:rPr>
              <a:t>You ugly house. </a:t>
            </a:r>
          </a:p>
          <a:p>
            <a:pPr>
              <a:lnSpc>
                <a:spcPct val="150000"/>
              </a:lnSpc>
            </a:pPr>
            <a:r>
              <a:rPr lang="en-AU" dirty="0">
                <a:latin typeface="Comic Sans MS" pitchFamily="66" charset="0"/>
              </a:rPr>
              <a:t>Relaxed in your summer </a:t>
            </a:r>
            <a:r>
              <a:rPr lang="en-AU" dirty="0">
                <a:solidFill>
                  <a:srgbClr val="FF0000"/>
                </a:solidFill>
                <a:latin typeface="Comic Sans MS" pitchFamily="66" charset="0"/>
              </a:rPr>
              <a:t>stupor</a:t>
            </a:r>
            <a:r>
              <a:rPr lang="en-AU" dirty="0">
                <a:latin typeface="Comic Sans MS" pitchFamily="66" charset="0"/>
              </a:rPr>
              <a:t>: All year. </a:t>
            </a:r>
          </a:p>
          <a:p>
            <a:pPr>
              <a:lnSpc>
                <a:spcPct val="150000"/>
              </a:lnSpc>
            </a:pPr>
            <a:r>
              <a:rPr lang="en-AU" dirty="0">
                <a:latin typeface="Comic Sans MS" pitchFamily="66" charset="0"/>
              </a:rPr>
              <a:t>Never fully awake. </a:t>
            </a:r>
          </a:p>
          <a:p>
            <a:pPr>
              <a:lnSpc>
                <a:spcPct val="150000"/>
              </a:lnSpc>
            </a:pPr>
            <a:r>
              <a:rPr lang="en-AU" dirty="0">
                <a:latin typeface="Comic Sans MS" pitchFamily="66" charset="0"/>
              </a:rPr>
              <a:t>Dull at school. 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308610" y="1855472"/>
            <a:ext cx="1657350" cy="1524000"/>
          </a:xfrm>
          <a:prstGeom prst="wedgeRoundRectCallout">
            <a:avLst>
              <a:gd name="adj1" fmla="val 63670"/>
              <a:gd name="adj2" fmla="val 1788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/>
              <a:t>Despite Australian wealth, we are  socially, intellectually  and culturally backward</a:t>
            </a:r>
            <a:endParaRPr lang="en-AU" sz="1400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6705600" y="1219200"/>
            <a:ext cx="2133600" cy="914400"/>
          </a:xfrm>
          <a:prstGeom prst="wedgeRoundRectCallout">
            <a:avLst>
              <a:gd name="adj1" fmla="val -117216"/>
              <a:gd name="adj2" fmla="val 47337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>
                <a:solidFill>
                  <a:schemeClr val="tx1"/>
                </a:solidFill>
              </a:rPr>
              <a:t>Paradox emphasises the juxtaposition between our wealth and actual status </a:t>
            </a:r>
            <a:endParaRPr lang="en-AU" sz="1400" dirty="0">
              <a:solidFill>
                <a:schemeClr val="tx1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6858000" y="2434592"/>
            <a:ext cx="2133600" cy="914400"/>
          </a:xfrm>
          <a:prstGeom prst="wedgeRoundRectCallout">
            <a:avLst>
              <a:gd name="adj1" fmla="val -163287"/>
              <a:gd name="adj2" fmla="val -11413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>
                <a:solidFill>
                  <a:schemeClr val="tx1"/>
                </a:solidFill>
              </a:rPr>
              <a:t>Repetition of ‘ugly’ further stresses our backwardness</a:t>
            </a:r>
            <a:endParaRPr lang="en-AU" sz="1400" dirty="0">
              <a:solidFill>
                <a:schemeClr val="tx1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348615" y="3962400"/>
            <a:ext cx="1657350" cy="914400"/>
          </a:xfrm>
          <a:prstGeom prst="wedgeRoundRectCallout">
            <a:avLst>
              <a:gd name="adj1" fmla="val 66429"/>
              <a:gd name="adj2" fmla="val -4286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/>
              <a:t>Critique of the ‘She’ll be right’ attitude.</a:t>
            </a:r>
            <a:endParaRPr lang="en-AU" sz="1400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6324600" y="4572000"/>
            <a:ext cx="2133600" cy="914400"/>
          </a:xfrm>
          <a:prstGeom prst="wedgeRoundRectCallout">
            <a:avLst>
              <a:gd name="adj1" fmla="val -84537"/>
              <a:gd name="adj2" fmla="val -155163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>
                <a:solidFill>
                  <a:schemeClr val="tx1"/>
                </a:solidFill>
              </a:rPr>
              <a:t>Stupor: an </a:t>
            </a:r>
            <a:r>
              <a:rPr lang="en-AU" sz="1400" dirty="0">
                <a:solidFill>
                  <a:schemeClr val="tx1"/>
                </a:solidFill>
              </a:rPr>
              <a:t>acute lack of mental alertness </a:t>
            </a:r>
          </a:p>
        </p:txBody>
      </p:sp>
    </p:spTree>
    <p:extLst>
      <p:ext uri="{BB962C8B-B14F-4D97-AF65-F5344CB8AC3E}">
        <p14:creationId xmlns:p14="http://schemas.microsoft.com/office/powerpoint/2010/main" val="376489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Ania Walwicz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AU" dirty="0"/>
              <a:t>Ania Walwicz (born 1951) is a contemporary Australian poet and prose writer, and visual artist.</a:t>
            </a:r>
          </a:p>
          <a:p>
            <a:endParaRPr lang="en-AU" dirty="0"/>
          </a:p>
          <a:p>
            <a:r>
              <a:rPr lang="en-AU" dirty="0"/>
              <a:t>Ania Walwicz spent her childhood in Poland, coming to Australia in 1963 where she attended the Victorian College of the Arts (VCA) in Melbourne. </a:t>
            </a:r>
            <a:endParaRPr lang="en-AU" dirty="0" smtClean="0"/>
          </a:p>
          <a:p>
            <a:endParaRPr lang="en-AU" dirty="0" smtClean="0"/>
          </a:p>
          <a:p>
            <a:r>
              <a:rPr lang="en-AU" dirty="0" smtClean="0"/>
              <a:t>Her </a:t>
            </a:r>
            <a:r>
              <a:rPr lang="en-AU" dirty="0"/>
              <a:t>writing tends toward an impressionistic, stream of consciousness exploration of inner states. It also exploits 'appropriative' or 'sampling' techniques of production. </a:t>
            </a:r>
            <a:endParaRPr lang="en-AU" dirty="0" smtClean="0"/>
          </a:p>
          <a:p>
            <a:endParaRPr lang="en-AU" dirty="0"/>
          </a:p>
          <a:p>
            <a:r>
              <a:rPr lang="en-AU" dirty="0" smtClean="0"/>
              <a:t>She </a:t>
            </a:r>
            <a:r>
              <a:rPr lang="en-AU" dirty="0"/>
              <a:t>has performed her work in France, Japan and Switzerland and currently teaches creative writing at RMIT in Melbourne.</a:t>
            </a:r>
          </a:p>
          <a:p>
            <a:endParaRPr lang="en-AU" dirty="0"/>
          </a:p>
          <a:p>
            <a:endParaRPr lang="en-AU" dirty="0"/>
          </a:p>
        </p:txBody>
      </p:sp>
      <p:grpSp>
        <p:nvGrpSpPr>
          <p:cNvPr id="10" name="Group 9"/>
          <p:cNvGrpSpPr/>
          <p:nvPr/>
        </p:nvGrpSpPr>
        <p:grpSpPr>
          <a:xfrm>
            <a:off x="669726" y="4179093"/>
            <a:ext cx="7804546" cy="736141"/>
            <a:chOff x="669726" y="4179093"/>
            <a:chExt cx="7804546" cy="736141"/>
          </a:xfrm>
        </p:grpSpPr>
        <p:sp>
          <p:nvSpPr>
            <p:cNvPr id="4" name="f8e0cec5-7043-44ed-bc07-8d1bb1bbbfb3"/>
            <p:cNvSpPr/>
            <p:nvPr/>
          </p:nvSpPr>
          <p:spPr>
            <a:xfrm>
              <a:off x="5706069" y="4595440"/>
              <a:ext cx="1643063" cy="83716"/>
            </a:xfrm>
            <a:custGeom>
              <a:avLst/>
              <a:gdLst>
                <a:gd name="connsiteX0" fmla="*/ 0 w 1643063"/>
                <a:gd name="connsiteY0" fmla="*/ 21208 h 83716"/>
                <a:gd name="connsiteX1" fmla="*/ 27906 w 1643063"/>
                <a:gd name="connsiteY1" fmla="*/ 16744 h 83716"/>
                <a:gd name="connsiteX2" fmla="*/ 62508 w 1643063"/>
                <a:gd name="connsiteY2" fmla="*/ 12279 h 83716"/>
                <a:gd name="connsiteX3" fmla="*/ 90413 w 1643063"/>
                <a:gd name="connsiteY3" fmla="*/ 16744 h 83716"/>
                <a:gd name="connsiteX4" fmla="*/ 125016 w 1643063"/>
                <a:gd name="connsiteY4" fmla="*/ 21208 h 83716"/>
                <a:gd name="connsiteX5" fmla="*/ 276821 w 1643063"/>
                <a:gd name="connsiteY5" fmla="*/ 20092 h 83716"/>
                <a:gd name="connsiteX6" fmla="*/ 428625 w 1643063"/>
                <a:gd name="connsiteY6" fmla="*/ 12279 h 83716"/>
                <a:gd name="connsiteX7" fmla="*/ 482203 w 1643063"/>
                <a:gd name="connsiteY7" fmla="*/ 8372 h 83716"/>
                <a:gd name="connsiteX8" fmla="*/ 535782 w 1643063"/>
                <a:gd name="connsiteY8" fmla="*/ 7814 h 83716"/>
                <a:gd name="connsiteX9" fmla="*/ 589360 w 1643063"/>
                <a:gd name="connsiteY9" fmla="*/ 7256 h 83716"/>
                <a:gd name="connsiteX10" fmla="*/ 642938 w 1643063"/>
                <a:gd name="connsiteY10" fmla="*/ 3349 h 83716"/>
                <a:gd name="connsiteX11" fmla="*/ 678098 w 1643063"/>
                <a:gd name="connsiteY11" fmla="*/ 0 h 83716"/>
                <a:gd name="connsiteX12" fmla="*/ 714375 w 1643063"/>
                <a:gd name="connsiteY12" fmla="*/ 1117 h 83716"/>
                <a:gd name="connsiteX13" fmla="*/ 785813 w 1643063"/>
                <a:gd name="connsiteY13" fmla="*/ 12279 h 83716"/>
                <a:gd name="connsiteX14" fmla="*/ 846646 w 1643063"/>
                <a:gd name="connsiteY14" fmla="*/ 17302 h 83716"/>
                <a:gd name="connsiteX15" fmla="*/ 907480 w 1643063"/>
                <a:gd name="connsiteY15" fmla="*/ 18976 h 83716"/>
                <a:gd name="connsiteX16" fmla="*/ 1030263 w 1643063"/>
                <a:gd name="connsiteY16" fmla="*/ 16744 h 83716"/>
                <a:gd name="connsiteX17" fmla="*/ 1151372 w 1643063"/>
                <a:gd name="connsiteY17" fmla="*/ 15069 h 83716"/>
                <a:gd name="connsiteX18" fmla="*/ 1210531 w 1643063"/>
                <a:gd name="connsiteY18" fmla="*/ 16185 h 83716"/>
                <a:gd name="connsiteX19" fmla="*/ 1268016 w 1643063"/>
                <a:gd name="connsiteY19" fmla="*/ 21208 h 83716"/>
                <a:gd name="connsiteX20" fmla="*/ 1312664 w 1643063"/>
                <a:gd name="connsiteY20" fmla="*/ 25673 h 83716"/>
                <a:gd name="connsiteX21" fmla="*/ 1357313 w 1643063"/>
                <a:gd name="connsiteY21" fmla="*/ 30138 h 83716"/>
                <a:gd name="connsiteX22" fmla="*/ 1401961 w 1643063"/>
                <a:gd name="connsiteY22" fmla="*/ 34603 h 83716"/>
                <a:gd name="connsiteX23" fmla="*/ 1446610 w 1643063"/>
                <a:gd name="connsiteY23" fmla="*/ 39068 h 83716"/>
                <a:gd name="connsiteX24" fmla="*/ 1473399 w 1643063"/>
                <a:gd name="connsiteY24" fmla="*/ 43533 h 83716"/>
                <a:gd name="connsiteX25" fmla="*/ 1500188 w 1643063"/>
                <a:gd name="connsiteY25" fmla="*/ 47998 h 83716"/>
                <a:gd name="connsiteX26" fmla="*/ 1535907 w 1643063"/>
                <a:gd name="connsiteY26" fmla="*/ 49114 h 83716"/>
                <a:gd name="connsiteX27" fmla="*/ 1571625 w 1643063"/>
                <a:gd name="connsiteY27" fmla="*/ 56927 h 83716"/>
                <a:gd name="connsiteX28" fmla="*/ 1606228 w 1643063"/>
                <a:gd name="connsiteY28" fmla="*/ 70322 h 83716"/>
                <a:gd name="connsiteX29" fmla="*/ 1634133 w 1643063"/>
                <a:gd name="connsiteY29" fmla="*/ 83716 h 83716"/>
                <a:gd name="connsiteX30" fmla="*/ 1638598 w 1643063"/>
                <a:gd name="connsiteY30" fmla="*/ 83716 h 83716"/>
                <a:gd name="connsiteX31" fmla="*/ 1643063 w 1643063"/>
                <a:gd name="connsiteY31" fmla="*/ 83716 h 8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643063" h="83716">
                  <a:moveTo>
                    <a:pt x="0" y="21208"/>
                  </a:moveTo>
                  <a:lnTo>
                    <a:pt x="27906" y="16744"/>
                  </a:lnTo>
                  <a:lnTo>
                    <a:pt x="62508" y="12279"/>
                  </a:lnTo>
                  <a:lnTo>
                    <a:pt x="90413" y="16744"/>
                  </a:lnTo>
                  <a:lnTo>
                    <a:pt x="125016" y="21208"/>
                  </a:lnTo>
                  <a:lnTo>
                    <a:pt x="276821" y="20092"/>
                  </a:lnTo>
                  <a:lnTo>
                    <a:pt x="428625" y="12279"/>
                  </a:lnTo>
                  <a:lnTo>
                    <a:pt x="482203" y="8372"/>
                  </a:lnTo>
                  <a:lnTo>
                    <a:pt x="535782" y="7814"/>
                  </a:lnTo>
                  <a:lnTo>
                    <a:pt x="589360" y="7256"/>
                  </a:lnTo>
                  <a:lnTo>
                    <a:pt x="642938" y="3349"/>
                  </a:lnTo>
                  <a:lnTo>
                    <a:pt x="678098" y="0"/>
                  </a:lnTo>
                  <a:lnTo>
                    <a:pt x="714375" y="1117"/>
                  </a:lnTo>
                  <a:lnTo>
                    <a:pt x="785813" y="12279"/>
                  </a:lnTo>
                  <a:lnTo>
                    <a:pt x="846646" y="17302"/>
                  </a:lnTo>
                  <a:lnTo>
                    <a:pt x="907480" y="18976"/>
                  </a:lnTo>
                  <a:lnTo>
                    <a:pt x="1030263" y="16744"/>
                  </a:lnTo>
                  <a:lnTo>
                    <a:pt x="1151372" y="15069"/>
                  </a:lnTo>
                  <a:lnTo>
                    <a:pt x="1210531" y="16185"/>
                  </a:lnTo>
                  <a:lnTo>
                    <a:pt x="1268016" y="21208"/>
                  </a:lnTo>
                  <a:lnTo>
                    <a:pt x="1312664" y="25673"/>
                  </a:lnTo>
                  <a:lnTo>
                    <a:pt x="1357313" y="30138"/>
                  </a:lnTo>
                  <a:lnTo>
                    <a:pt x="1401961" y="34603"/>
                  </a:lnTo>
                  <a:lnTo>
                    <a:pt x="1446610" y="39068"/>
                  </a:lnTo>
                  <a:lnTo>
                    <a:pt x="1473399" y="43533"/>
                  </a:lnTo>
                  <a:lnTo>
                    <a:pt x="1500188" y="47998"/>
                  </a:lnTo>
                  <a:lnTo>
                    <a:pt x="1535907" y="49114"/>
                  </a:lnTo>
                  <a:lnTo>
                    <a:pt x="1571625" y="56927"/>
                  </a:lnTo>
                  <a:lnTo>
                    <a:pt x="1606228" y="70322"/>
                  </a:lnTo>
                  <a:lnTo>
                    <a:pt x="1634133" y="83716"/>
                  </a:lnTo>
                  <a:lnTo>
                    <a:pt x="1638598" y="83716"/>
                  </a:lnTo>
                  <a:lnTo>
                    <a:pt x="1643063" y="83716"/>
                  </a:lnTo>
                </a:path>
              </a:pathLst>
            </a:custGeom>
            <a:ln w="53411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" name="7d8507c6-1744-494e-9f7c-2b3d55af88a7"/>
            <p:cNvSpPr/>
            <p:nvPr/>
          </p:nvSpPr>
          <p:spPr>
            <a:xfrm>
              <a:off x="669726" y="4875608"/>
              <a:ext cx="1910953" cy="39626"/>
            </a:xfrm>
            <a:custGeom>
              <a:avLst/>
              <a:gdLst>
                <a:gd name="connsiteX0" fmla="*/ 0 w 1910953"/>
                <a:gd name="connsiteY0" fmla="*/ 0 h 39626"/>
                <a:gd name="connsiteX1" fmla="*/ 137294 w 1910953"/>
                <a:gd name="connsiteY1" fmla="*/ 1117 h 39626"/>
                <a:gd name="connsiteX2" fmla="*/ 204824 w 1910953"/>
                <a:gd name="connsiteY2" fmla="*/ 3907 h 39626"/>
                <a:gd name="connsiteX3" fmla="*/ 267890 w 1910953"/>
                <a:gd name="connsiteY3" fmla="*/ 8930 h 39626"/>
                <a:gd name="connsiteX4" fmla="*/ 336537 w 1910953"/>
                <a:gd name="connsiteY4" fmla="*/ 12837 h 39626"/>
                <a:gd name="connsiteX5" fmla="*/ 406300 w 1910953"/>
                <a:gd name="connsiteY5" fmla="*/ 13395 h 39626"/>
                <a:gd name="connsiteX6" fmla="*/ 476622 w 1910953"/>
                <a:gd name="connsiteY6" fmla="*/ 13953 h 39626"/>
                <a:gd name="connsiteX7" fmla="*/ 544711 w 1910953"/>
                <a:gd name="connsiteY7" fmla="*/ 17860 h 39626"/>
                <a:gd name="connsiteX8" fmla="*/ 616148 w 1910953"/>
                <a:gd name="connsiteY8" fmla="*/ 22325 h 39626"/>
                <a:gd name="connsiteX9" fmla="*/ 687586 w 1910953"/>
                <a:gd name="connsiteY9" fmla="*/ 26789 h 39626"/>
                <a:gd name="connsiteX10" fmla="*/ 744512 w 1910953"/>
                <a:gd name="connsiteY10" fmla="*/ 31254 h 39626"/>
                <a:gd name="connsiteX11" fmla="*/ 771859 w 1910953"/>
                <a:gd name="connsiteY11" fmla="*/ 34603 h 39626"/>
                <a:gd name="connsiteX12" fmla="*/ 794742 w 1910953"/>
                <a:gd name="connsiteY12" fmla="*/ 35719 h 39626"/>
                <a:gd name="connsiteX13" fmla="*/ 821531 w 1910953"/>
                <a:gd name="connsiteY13" fmla="*/ 31254 h 39626"/>
                <a:gd name="connsiteX14" fmla="*/ 848320 w 1910953"/>
                <a:gd name="connsiteY14" fmla="*/ 26789 h 39626"/>
                <a:gd name="connsiteX15" fmla="*/ 937059 w 1910953"/>
                <a:gd name="connsiteY15" fmla="*/ 23441 h 39626"/>
                <a:gd name="connsiteX16" fmla="*/ 1026914 w 1910953"/>
                <a:gd name="connsiteY16" fmla="*/ 24557 h 39626"/>
                <a:gd name="connsiteX17" fmla="*/ 1205507 w 1910953"/>
                <a:gd name="connsiteY17" fmla="*/ 35719 h 39626"/>
                <a:gd name="connsiteX18" fmla="*/ 1266899 w 1910953"/>
                <a:gd name="connsiteY18" fmla="*/ 39626 h 39626"/>
                <a:gd name="connsiteX19" fmla="*/ 1329407 w 1910953"/>
                <a:gd name="connsiteY19" fmla="*/ 37952 h 39626"/>
                <a:gd name="connsiteX20" fmla="*/ 1390240 w 1910953"/>
                <a:gd name="connsiteY20" fmla="*/ 33487 h 39626"/>
                <a:gd name="connsiteX21" fmla="*/ 1446609 w 1910953"/>
                <a:gd name="connsiteY21" fmla="*/ 26789 h 39626"/>
                <a:gd name="connsiteX22" fmla="*/ 1523069 w 1910953"/>
                <a:gd name="connsiteY22" fmla="*/ 23441 h 39626"/>
                <a:gd name="connsiteX23" fmla="*/ 1601762 w 1910953"/>
                <a:gd name="connsiteY23" fmla="*/ 24557 h 39626"/>
                <a:gd name="connsiteX24" fmla="*/ 1678781 w 1910953"/>
                <a:gd name="connsiteY24" fmla="*/ 29580 h 39626"/>
                <a:gd name="connsiteX25" fmla="*/ 1750218 w 1910953"/>
                <a:gd name="connsiteY25" fmla="*/ 35719 h 39626"/>
                <a:gd name="connsiteX26" fmla="*/ 1803796 w 1910953"/>
                <a:gd name="connsiteY26" fmla="*/ 31254 h 39626"/>
                <a:gd name="connsiteX27" fmla="*/ 1857375 w 1910953"/>
                <a:gd name="connsiteY27" fmla="*/ 26789 h 39626"/>
                <a:gd name="connsiteX28" fmla="*/ 1910953 w 1910953"/>
                <a:gd name="connsiteY28" fmla="*/ 26789 h 39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910953" h="39626">
                  <a:moveTo>
                    <a:pt x="0" y="0"/>
                  </a:moveTo>
                  <a:lnTo>
                    <a:pt x="137294" y="1117"/>
                  </a:lnTo>
                  <a:lnTo>
                    <a:pt x="204824" y="3907"/>
                  </a:lnTo>
                  <a:lnTo>
                    <a:pt x="267890" y="8930"/>
                  </a:lnTo>
                  <a:lnTo>
                    <a:pt x="336537" y="12837"/>
                  </a:lnTo>
                  <a:lnTo>
                    <a:pt x="406300" y="13395"/>
                  </a:lnTo>
                  <a:lnTo>
                    <a:pt x="476622" y="13953"/>
                  </a:lnTo>
                  <a:lnTo>
                    <a:pt x="544711" y="17860"/>
                  </a:lnTo>
                  <a:lnTo>
                    <a:pt x="616148" y="22325"/>
                  </a:lnTo>
                  <a:lnTo>
                    <a:pt x="687586" y="26789"/>
                  </a:lnTo>
                  <a:lnTo>
                    <a:pt x="744512" y="31254"/>
                  </a:lnTo>
                  <a:lnTo>
                    <a:pt x="771859" y="34603"/>
                  </a:lnTo>
                  <a:lnTo>
                    <a:pt x="794742" y="35719"/>
                  </a:lnTo>
                  <a:lnTo>
                    <a:pt x="821531" y="31254"/>
                  </a:lnTo>
                  <a:lnTo>
                    <a:pt x="848320" y="26789"/>
                  </a:lnTo>
                  <a:lnTo>
                    <a:pt x="937059" y="23441"/>
                  </a:lnTo>
                  <a:lnTo>
                    <a:pt x="1026914" y="24557"/>
                  </a:lnTo>
                  <a:lnTo>
                    <a:pt x="1205507" y="35719"/>
                  </a:lnTo>
                  <a:lnTo>
                    <a:pt x="1266899" y="39626"/>
                  </a:lnTo>
                  <a:lnTo>
                    <a:pt x="1329407" y="37952"/>
                  </a:lnTo>
                  <a:lnTo>
                    <a:pt x="1390240" y="33487"/>
                  </a:lnTo>
                  <a:lnTo>
                    <a:pt x="1446609" y="26789"/>
                  </a:lnTo>
                  <a:lnTo>
                    <a:pt x="1523069" y="23441"/>
                  </a:lnTo>
                  <a:lnTo>
                    <a:pt x="1601762" y="24557"/>
                  </a:lnTo>
                  <a:lnTo>
                    <a:pt x="1678781" y="29580"/>
                  </a:lnTo>
                  <a:lnTo>
                    <a:pt x="1750218" y="35719"/>
                  </a:lnTo>
                  <a:lnTo>
                    <a:pt x="1803796" y="31254"/>
                  </a:lnTo>
                  <a:lnTo>
                    <a:pt x="1857375" y="26789"/>
                  </a:lnTo>
                  <a:lnTo>
                    <a:pt x="1910953" y="26789"/>
                  </a:lnTo>
                </a:path>
              </a:pathLst>
            </a:custGeom>
            <a:ln w="53411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" name="aa7c476f-2c01-4475-b349-d5febe36b11a"/>
            <p:cNvSpPr/>
            <p:nvPr/>
          </p:nvSpPr>
          <p:spPr>
            <a:xfrm>
              <a:off x="8420694" y="4223741"/>
              <a:ext cx="26789" cy="8930"/>
            </a:xfrm>
            <a:custGeom>
              <a:avLst/>
              <a:gdLst>
                <a:gd name="connsiteX0" fmla="*/ 0 w 26789"/>
                <a:gd name="connsiteY0" fmla="*/ 0 h 8930"/>
                <a:gd name="connsiteX1" fmla="*/ 5581 w 26789"/>
                <a:gd name="connsiteY1" fmla="*/ 1675 h 8930"/>
                <a:gd name="connsiteX2" fmla="*/ 13395 w 26789"/>
                <a:gd name="connsiteY2" fmla="*/ 4465 h 8930"/>
                <a:gd name="connsiteX3" fmla="*/ 21208 w 26789"/>
                <a:gd name="connsiteY3" fmla="*/ 7256 h 8930"/>
                <a:gd name="connsiteX4" fmla="*/ 26789 w 26789"/>
                <a:gd name="connsiteY4" fmla="*/ 8930 h 8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89" h="8930">
                  <a:moveTo>
                    <a:pt x="0" y="0"/>
                  </a:moveTo>
                  <a:lnTo>
                    <a:pt x="5581" y="1675"/>
                  </a:lnTo>
                  <a:lnTo>
                    <a:pt x="13395" y="4465"/>
                  </a:lnTo>
                  <a:lnTo>
                    <a:pt x="21208" y="7256"/>
                  </a:lnTo>
                  <a:lnTo>
                    <a:pt x="26789" y="8930"/>
                  </a:lnTo>
                </a:path>
              </a:pathLst>
            </a:custGeom>
            <a:ln w="53411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" name="79cbb39d-42ae-4098-9a20-55d3328b197e"/>
            <p:cNvSpPr/>
            <p:nvPr/>
          </p:nvSpPr>
          <p:spPr>
            <a:xfrm>
              <a:off x="8402836" y="4196953"/>
              <a:ext cx="0" cy="26789"/>
            </a:xfrm>
            <a:custGeom>
              <a:avLst/>
              <a:gdLst>
                <a:gd name="connsiteX0" fmla="*/ 0 w 0"/>
                <a:gd name="connsiteY0" fmla="*/ 26789 h 26789"/>
                <a:gd name="connsiteX1" fmla="*/ 0 w 0"/>
                <a:gd name="connsiteY1" fmla="*/ 21208 h 26789"/>
                <a:gd name="connsiteX2" fmla="*/ 0 w 0"/>
                <a:gd name="connsiteY2" fmla="*/ 13395 h 26789"/>
                <a:gd name="connsiteX3" fmla="*/ 0 w 0"/>
                <a:gd name="connsiteY3" fmla="*/ 5581 h 26789"/>
                <a:gd name="connsiteX4" fmla="*/ 0 w 0"/>
                <a:gd name="connsiteY4" fmla="*/ 0 h 26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h="26789">
                  <a:moveTo>
                    <a:pt x="0" y="26789"/>
                  </a:moveTo>
                  <a:lnTo>
                    <a:pt x="0" y="21208"/>
                  </a:lnTo>
                  <a:lnTo>
                    <a:pt x="0" y="13395"/>
                  </a:lnTo>
                  <a:lnTo>
                    <a:pt x="0" y="5581"/>
                  </a:lnTo>
                  <a:lnTo>
                    <a:pt x="0" y="0"/>
                  </a:lnTo>
                </a:path>
              </a:pathLst>
            </a:custGeom>
            <a:ln w="53411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" name="8e3aff90-8491-4837-b70e-ebbd5ccced48"/>
            <p:cNvSpPr/>
            <p:nvPr/>
          </p:nvSpPr>
          <p:spPr>
            <a:xfrm>
              <a:off x="8465343" y="4214812"/>
              <a:ext cx="8929" cy="8929"/>
            </a:xfrm>
            <a:custGeom>
              <a:avLst/>
              <a:gdLst>
                <a:gd name="connsiteX0" fmla="*/ 0 w 8929"/>
                <a:gd name="connsiteY0" fmla="*/ 0 h 8929"/>
                <a:gd name="connsiteX1" fmla="*/ 4465 w 8929"/>
                <a:gd name="connsiteY1" fmla="*/ 4464 h 8929"/>
                <a:gd name="connsiteX2" fmla="*/ 8929 w 8929"/>
                <a:gd name="connsiteY2" fmla="*/ 8929 h 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929" h="8929">
                  <a:moveTo>
                    <a:pt x="0" y="0"/>
                  </a:moveTo>
                  <a:lnTo>
                    <a:pt x="4465" y="4464"/>
                  </a:lnTo>
                  <a:lnTo>
                    <a:pt x="8929" y="8929"/>
                  </a:lnTo>
                </a:path>
              </a:pathLst>
            </a:custGeom>
            <a:ln w="53411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33ac60cd-bcce-4f83-ad60-b401e75c349a"/>
            <p:cNvSpPr/>
            <p:nvPr/>
          </p:nvSpPr>
          <p:spPr>
            <a:xfrm>
              <a:off x="8429625" y="4179093"/>
              <a:ext cx="8930" cy="18975"/>
            </a:xfrm>
            <a:custGeom>
              <a:avLst/>
              <a:gdLst>
                <a:gd name="connsiteX0" fmla="*/ 8930 w 8930"/>
                <a:gd name="connsiteY0" fmla="*/ 17859 h 18975"/>
                <a:gd name="connsiteX1" fmla="*/ 3907 w 8930"/>
                <a:gd name="connsiteY1" fmla="*/ 18975 h 18975"/>
                <a:gd name="connsiteX2" fmla="*/ 0 w 8930"/>
                <a:gd name="connsiteY2" fmla="*/ 17859 h 18975"/>
                <a:gd name="connsiteX3" fmla="*/ 3907 w 8930"/>
                <a:gd name="connsiteY3" fmla="*/ 8929 h 18975"/>
                <a:gd name="connsiteX4" fmla="*/ 8930 w 8930"/>
                <a:gd name="connsiteY4" fmla="*/ 0 h 18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30" h="18975">
                  <a:moveTo>
                    <a:pt x="8930" y="17859"/>
                  </a:moveTo>
                  <a:lnTo>
                    <a:pt x="3907" y="18975"/>
                  </a:lnTo>
                  <a:lnTo>
                    <a:pt x="0" y="17859"/>
                  </a:lnTo>
                  <a:lnTo>
                    <a:pt x="3907" y="8929"/>
                  </a:lnTo>
                  <a:lnTo>
                    <a:pt x="8930" y="0"/>
                  </a:lnTo>
                </a:path>
              </a:pathLst>
            </a:custGeom>
            <a:ln w="53411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360361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1752600"/>
            <a:ext cx="518160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dirty="0">
                <a:latin typeface="Comic Sans MS" pitchFamily="66" charset="0"/>
              </a:rPr>
              <a:t>Wait for other people to tell you what to do. </a:t>
            </a:r>
          </a:p>
          <a:p>
            <a:pPr>
              <a:lnSpc>
                <a:spcPct val="150000"/>
              </a:lnSpc>
            </a:pPr>
            <a:r>
              <a:rPr lang="en-AU" dirty="0">
                <a:latin typeface="Comic Sans MS" pitchFamily="66" charset="0"/>
              </a:rPr>
              <a:t>Follow the leader. </a:t>
            </a:r>
          </a:p>
          <a:p>
            <a:pPr>
              <a:lnSpc>
                <a:spcPct val="150000"/>
              </a:lnSpc>
            </a:pPr>
            <a:r>
              <a:rPr lang="en-AU" dirty="0">
                <a:latin typeface="Comic Sans MS" pitchFamily="66" charset="0"/>
              </a:rPr>
              <a:t>Can´t imagine. </a:t>
            </a:r>
          </a:p>
          <a:p>
            <a:pPr>
              <a:lnSpc>
                <a:spcPct val="150000"/>
              </a:lnSpc>
            </a:pPr>
            <a:r>
              <a:rPr lang="en-AU" dirty="0">
                <a:latin typeface="Comic Sans MS" pitchFamily="66" charset="0"/>
              </a:rPr>
              <a:t>Work horse. </a:t>
            </a:r>
          </a:p>
          <a:p>
            <a:pPr>
              <a:lnSpc>
                <a:spcPct val="150000"/>
              </a:lnSpc>
            </a:pPr>
            <a:r>
              <a:rPr lang="en-AU" dirty="0">
                <a:latin typeface="Comic Sans MS" pitchFamily="66" charset="0"/>
              </a:rPr>
              <a:t>Thick legs. </a:t>
            </a:r>
          </a:p>
          <a:p>
            <a:pPr>
              <a:lnSpc>
                <a:spcPct val="150000"/>
              </a:lnSpc>
            </a:pPr>
            <a:r>
              <a:rPr lang="en-AU" dirty="0">
                <a:latin typeface="Comic Sans MS" pitchFamily="66" charset="0"/>
              </a:rPr>
              <a:t>You go to work in the morning. </a:t>
            </a:r>
          </a:p>
          <a:p>
            <a:pPr>
              <a:lnSpc>
                <a:spcPct val="150000"/>
              </a:lnSpc>
            </a:pPr>
            <a:r>
              <a:rPr lang="en-AU" dirty="0">
                <a:latin typeface="Comic Sans MS" pitchFamily="66" charset="0"/>
              </a:rPr>
              <a:t>You shiver on a tram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346710" y="2819400"/>
            <a:ext cx="1657350" cy="1524000"/>
          </a:xfrm>
          <a:prstGeom prst="wedgeRoundRectCallout">
            <a:avLst>
              <a:gd name="adj1" fmla="val 66429"/>
              <a:gd name="adj2" fmla="val -7286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/>
              <a:t>Perhaps a political criticism of Australian political leaders during the post WW2 period. </a:t>
            </a:r>
            <a:endParaRPr lang="en-AU" sz="1400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6324600" y="3124200"/>
            <a:ext cx="2133600" cy="914400"/>
          </a:xfrm>
          <a:prstGeom prst="wedgeRoundRectCallout">
            <a:avLst>
              <a:gd name="adj1" fmla="val -167573"/>
              <a:gd name="adj2" fmla="val -26413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 smtClean="0">
                <a:solidFill>
                  <a:schemeClr val="tx1"/>
                </a:solidFill>
              </a:rPr>
              <a:t>Metaphor: Australians work unthinking for others</a:t>
            </a:r>
            <a:endParaRPr lang="en-A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72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9" t="7091" r="5689" b="8182"/>
          <a:stretch/>
        </p:blipFill>
        <p:spPr bwMode="auto">
          <a:xfrm>
            <a:off x="1524000" y="1717964"/>
            <a:ext cx="6026728" cy="32281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76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" t="3433" r="1960" b="7558"/>
          <a:stretch/>
        </p:blipFill>
        <p:spPr bwMode="auto">
          <a:xfrm>
            <a:off x="1892531" y="1828800"/>
            <a:ext cx="5521314" cy="312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947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43050"/>
            <a:ext cx="5410200" cy="4057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959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447800"/>
            <a:ext cx="4191000" cy="41616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653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884843"/>
            <a:ext cx="5334000" cy="3002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34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71600"/>
            <a:ext cx="5334000" cy="4006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770266"/>
            <a:ext cx="685800" cy="34290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680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AU" sz="1600" dirty="0" smtClean="0">
                <a:hlinkClick r:id="rId2"/>
              </a:rPr>
              <a:t>http://www.youtube.com/watch?v=EIH7w0jx8NE</a:t>
            </a:r>
            <a:r>
              <a:rPr lang="en-AU" sz="1600" dirty="0" smtClean="0"/>
              <a:t/>
            </a:r>
            <a:br>
              <a:rPr lang="en-AU" sz="1600" dirty="0" smtClean="0"/>
            </a:b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8632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AUSTRALIA&amp;quot;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9 - &amp;quot;http://www.youtube.com/watch?v=EIH7w0jx8NE&amp;#x0D;&amp;#x0A;&amp;#x0D;&amp;#x0A;&amp;quot;&quot;/&gt;&lt;property id=&quot;20307&quot; value=&quot;256&quot;/&gt;&lt;/object&gt;&lt;object type=&quot;3&quot; unique_id=&quot;10058&quot;&gt;&lt;property id=&quot;20148&quot; value=&quot;5&quot;/&gt;&lt;property id=&quot;20300&quot; value=&quot;Slide 7&quot;/&gt;&lt;property id=&quot;20307&quot; value=&quot;261&quot;/&gt;&lt;/object&gt;&lt;object type=&quot;3&quot; unique_id=&quot;10059&quot;&gt;&lt;property id=&quot;20148&quot; value=&quot;5&quot;/&gt;&lt;property id=&quot;20300&quot; value=&quot;Slide 8&quot;/&gt;&lt;property id=&quot;20307&quot; value=&quot;262&quot;/&gt;&lt;/object&gt;&lt;object type=&quot;3&quot; unique_id=&quot;10060&quot;&gt;&lt;property id=&quot;20148&quot; value=&quot;5&quot;/&gt;&lt;property id=&quot;20300&quot; value=&quot;Slide 6&quot;/&gt;&lt;property id=&quot;20307&quot; value=&quot;263&quot;/&gt;&lt;/object&gt;&lt;object type=&quot;3&quot; unique_id=&quot;10061&quot;&gt;&lt;property id=&quot;20148&quot; value=&quot;5&quot;/&gt;&lt;property id=&quot;20300&quot; value=&quot;Slide 10&quot;/&gt;&lt;property id=&quot;20307&quot; value=&quot;264&quot;/&gt;&lt;/object&gt;&lt;object type=&quot;3&quot; unique_id=&quot;10062&quot;&gt;&lt;property id=&quot;20148&quot; value=&quot;5&quot;/&gt;&lt;property id=&quot;20300&quot; value=&quot;Slide 2 - &amp;quot;Ania Walwicz&amp;quot;&quot;/&gt;&lt;property id=&quot;20307&quot; value=&quot;265&quot;/&gt;&lt;/object&gt;&lt;object type=&quot;3&quot; unique_id=&quot;10063&quot;&gt;&lt;property id=&quot;20148&quot; value=&quot;5&quot;/&gt;&lt;property id=&quot;20300&quot; value=&quot;Slide 11&quot;/&gt;&lt;property id=&quot;20307&quot; value=&quot;266&quot;/&gt;&lt;/object&gt;&lt;object type=&quot;3&quot; unique_id=&quot;10064&quot;&gt;&lt;property id=&quot;20148&quot; value=&quot;5&quot;/&gt;&lt;property id=&quot;20300&quot; value=&quot;Slide 12&quot;/&gt;&lt;property id=&quot;20307&quot; value=&quot;267&quot;/&gt;&lt;/object&gt;&lt;object type=&quot;3&quot; unique_id=&quot;10065&quot;&gt;&lt;property id=&quot;20148&quot; value=&quot;5&quot;/&gt;&lt;property id=&quot;20300&quot; value=&quot;Slide 13&quot;/&gt;&lt;property id=&quot;20307&quot; value=&quot;268&quot;/&gt;&lt;/object&gt;&lt;object type=&quot;3&quot; unique_id=&quot;10066&quot;&gt;&lt;property id=&quot;20148&quot; value=&quot;5&quot;/&gt;&lt;property id=&quot;20300&quot; value=&quot;Slide 14&quot;/&gt;&lt;property id=&quot;20307&quot; value=&quot;269&quot;/&gt;&lt;/object&gt;&lt;object type=&quot;3&quot; unique_id=&quot;10067&quot;&gt;&lt;property id=&quot;20148&quot; value=&quot;5&quot;/&gt;&lt;property id=&quot;20300&quot; value=&quot;Slide 15&quot;/&gt;&lt;property id=&quot;20307&quot; value=&quot;270&quot;/&gt;&lt;/object&gt;&lt;object type=&quot;3&quot; unique_id=&quot;10068&quot;&gt;&lt;property id=&quot;20148&quot; value=&quot;5&quot;/&gt;&lt;property id=&quot;20300&quot; value=&quot;Slide 16&quot;/&gt;&lt;property id=&quot;20307&quot; value=&quot;271&quot;/&gt;&lt;/object&gt;&lt;object type=&quot;3&quot; unique_id=&quot;10069&quot;&gt;&lt;property id=&quot;20148&quot; value=&quot;5&quot;/&gt;&lt;property id=&quot;20300&quot; value=&quot;Slide 17&quot;/&gt;&lt;property id=&quot;20307&quot; value=&quot;272&quot;/&gt;&lt;/object&gt;&lt;object type=&quot;3&quot; unique_id=&quot;10070&quot;&gt;&lt;property id=&quot;20148&quot; value=&quot;5&quot;/&gt;&lt;property id=&quot;20300&quot; value=&quot;Slide 18&quot;/&gt;&lt;property id=&quot;20307&quot; value=&quot;273&quot;/&gt;&lt;/object&gt;&lt;object type=&quot;3&quot; unique_id=&quot;10071&quot;&gt;&lt;property id=&quot;20148&quot; value=&quot;5&quot;/&gt;&lt;property id=&quot;20300&quot; value=&quot;Slide 19&quot;/&gt;&lt;property id=&quot;20307&quot; value=&quot;274&quot;/&gt;&lt;/object&gt;&lt;object type=&quot;3&quot; unique_id=&quot;10072&quot;&gt;&lt;property id=&quot;20148&quot; value=&quot;5&quot;/&gt;&lt;property id=&quot;20300&quot; value=&quot;Slide 20&quot;/&gt;&lt;property id=&quot;20307&quot; value=&quot;275&quot;/&gt;&lt;/object&gt;&lt;/object&gt;&lt;/object&gt;&lt;/database&gt;"/>
  <p:tag name="SECTOMILLISECCONVERTED" val="1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</TotalTime>
  <Words>1034</Words>
  <Application>Microsoft Office PowerPoint</Application>
  <PresentationFormat>On-screen Show (4:3)</PresentationFormat>
  <Paragraphs>148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Clarity</vt:lpstr>
      <vt:lpstr>AUSTRALIA</vt:lpstr>
      <vt:lpstr>Ania Walwicz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http://www.youtube.com/watch?v=EIH7w0jx8NE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AUSTRALIA</dc:title>
  <dc:creator>Paul Flanagan</dc:creator>
  <cp:lastModifiedBy>Flanagan, Paul</cp:lastModifiedBy>
  <cp:revision>25</cp:revision>
  <dcterms:created xsi:type="dcterms:W3CDTF">2006-08-16T00:00:00Z</dcterms:created>
  <dcterms:modified xsi:type="dcterms:W3CDTF">2017-02-16T04:26:03Z</dcterms:modified>
</cp:coreProperties>
</file>